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31"/>
  </p:notesMasterIdLst>
  <p:handoutMasterIdLst>
    <p:handoutMasterId r:id="rId32"/>
  </p:handoutMasterIdLst>
  <p:sldIdLst>
    <p:sldId id="307" r:id="rId8"/>
    <p:sldId id="287" r:id="rId9"/>
    <p:sldId id="293" r:id="rId10"/>
    <p:sldId id="257" r:id="rId11"/>
    <p:sldId id="294" r:id="rId12"/>
    <p:sldId id="260" r:id="rId13"/>
    <p:sldId id="278" r:id="rId14"/>
    <p:sldId id="299" r:id="rId15"/>
    <p:sldId id="306" r:id="rId16"/>
    <p:sldId id="273" r:id="rId17"/>
    <p:sldId id="279" r:id="rId18"/>
    <p:sldId id="295" r:id="rId19"/>
    <p:sldId id="300" r:id="rId20"/>
    <p:sldId id="283" r:id="rId21"/>
    <p:sldId id="266" r:id="rId22"/>
    <p:sldId id="303" r:id="rId23"/>
    <p:sldId id="267" r:id="rId24"/>
    <p:sldId id="297" r:id="rId25"/>
    <p:sldId id="298" r:id="rId26"/>
    <p:sldId id="302" r:id="rId27"/>
    <p:sldId id="291" r:id="rId28"/>
    <p:sldId id="290" r:id="rId29"/>
    <p:sldId id="305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894" autoAdjust="0"/>
  </p:normalViewPr>
  <p:slideViewPr>
    <p:cSldViewPr>
      <p:cViewPr varScale="1">
        <p:scale>
          <a:sx n="103" d="100"/>
          <a:sy n="103" d="100"/>
        </p:scale>
        <p:origin x="17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FE6B3A5-8E72-47B2-9F52-7D869B9397C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88CDC16-308E-4343-B521-F94FA08F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5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6931995-6CB3-41FC-B7ED-870089D93F3E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9A4C1DB-DDE1-4DA9-8CBE-A12D5EB3C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7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D94DF-15D5-4519-ACAD-A42206BA29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9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830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21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8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24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76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99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45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93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01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96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91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74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52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7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7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25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91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35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3D64-3BFD-49C6-A867-212DBA5C3C2C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004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B54-49A9-4586-9D41-CC3534114028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CDD-E6CE-48B9-A8B6-B45D58D40EDA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0560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08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53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34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2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3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4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7360-8C7D-4A8A-94DB-B9F07D013D77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52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71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93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5171-63C9-4EF2-AA88-1D94A564144D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Networks &amp; Protocols Part I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2675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DCE5-2E2C-4920-99E5-D23B43B88B54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Networks &amp; Protocols Part I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49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8E2-BA71-46CF-AA44-AF83B64F47E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Networks &amp; Protocols Part I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05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AD25-E27B-4142-8D66-7CBE20370689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Networks &amp; Protocols Part I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2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A905-EF69-4BDE-9F2E-2FFD9F2C03F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Networks &amp; Protocols Part I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53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132D-FB2F-441E-A986-051694F4F87E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Networks &amp; Protocols Part I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83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A6FB-B891-493B-A4E2-77E63C6834D4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Networks &amp; Protocols Part I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3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C175-AFFA-46B5-9F17-B08B3E26328E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7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213E-22DE-483C-A6F4-7FC12C06B3A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Networks &amp; Protocols Part I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15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0B20-8AD8-4032-BD7F-4AB74E49A4A9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Networks &amp; Protocols Part I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71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852E-4E33-4CBE-9CDF-86627912D964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Networks &amp; Protocols Part I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8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8B43-A5B4-4F28-BB09-9BA9E2025B9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Networks &amp; Protocols Part I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91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3D64-3BFD-49C6-A867-212DBA5C3C2C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Wireless Networks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9086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7360-8C7D-4A8A-94DB-B9F07D013D77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Wireless Networks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65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C175-AFFA-46B5-9F17-B08B3E26328E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Wireless Networks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0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3F5C-FF7A-4A98-AB92-B9ACDF6E6F47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Wireless Networks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16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9D32-2D01-4D63-8ADB-FFFC25E2B8A5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Wireless Networks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29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70ED-A1F8-400D-812F-2C742EC3FEC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Wireless Networks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8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3F5C-FF7A-4A98-AB92-B9ACDF6E6F47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2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7C47-C4E1-4DF2-858C-0767852F384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Wireless Networks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47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03CB-43A4-452F-9448-795EFEE92F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Wireless Networks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85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299-B1D0-4678-83F0-B6410B005D6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Wireless Networks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25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B54-49A9-4586-9D41-CC353411402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Wireless Networks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47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5CDD-E6CE-48B9-A8B6-B45D58D40EDA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Wireless Networks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68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98C0-081B-4F71-9265-848672A3559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7D1A-1DC6-4B69-88CE-F5F962298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7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98C0-081B-4F71-9265-848672A3559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7D1A-1DC6-4B69-88CE-F5F962298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79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98C0-081B-4F71-9265-848672A3559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7D1A-1DC6-4B69-88CE-F5F962298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633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98C0-081B-4F71-9265-848672A3559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7D1A-1DC6-4B69-88CE-F5F962298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77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98C0-081B-4F71-9265-848672A3559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7D1A-1DC6-4B69-88CE-F5F962298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3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9D32-2D01-4D63-8ADB-FFFC25E2B8A5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98C0-081B-4F71-9265-848672A3559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7D1A-1DC6-4B69-88CE-F5F962298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9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98C0-081B-4F71-9265-848672A3559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7D1A-1DC6-4B69-88CE-F5F962298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98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98C0-081B-4F71-9265-848672A3559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7D1A-1DC6-4B69-88CE-F5F962298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35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98C0-081B-4F71-9265-848672A3559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7D1A-1DC6-4B69-88CE-F5F962298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09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98C0-081B-4F71-9265-848672A3559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7D1A-1DC6-4B69-88CE-F5F962298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02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98C0-081B-4F71-9265-848672A3559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7D1A-1DC6-4B69-88CE-F5F962298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58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102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30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28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70ED-A1F8-400D-812F-2C742EC3FECB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83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606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71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712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40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37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32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27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683D64-3BFD-49C6-A867-212DBA5C3C2C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63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877360-8C7D-4A8A-94DB-B9F07D013D77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883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4DC175-AFFA-46B5-9F17-B08B3E26328E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7C47-C4E1-4DF2-858C-0767852F3841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7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933F5C-FF7A-4A98-AB92-B9ACDF6E6F47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56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D89D32-2D01-4D63-8ADB-FFFC25E2B8A5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090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F170ED-A1F8-400D-812F-2C742EC3FECB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440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8A7C47-C4E1-4DF2-858C-0767852F3841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25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CD03CB-43A4-452F-9448-795EFEE92FC1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076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83299-B1D0-4678-83F0-B6410B005D63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669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552B54-49A9-4586-9D41-CC3534114028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688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7B5CDD-E6CE-48B9-A8B6-B45D58D40EDA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4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03CB-43A4-452F-9448-795EFEE92FC1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7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299-B1D0-4678-83F0-B6410B005D63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B91284-72BD-4184-B3CF-1BB1D811AED6}" type="datetime1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41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10/11/2019</a:t>
            </a:fld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77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57E9CC-DA9B-4FBF-A2D9-1E2DE608FEE0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Networks &amp; Protocols Part I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00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B91284-72BD-4184-B3CF-1BB1D811AED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10/11/2019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Wireless Networks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32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98C0-081B-4F71-9265-848672A3559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7D1A-1DC6-4B69-88CE-F5F962298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4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2971800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Wireless Networks</a:t>
            </a: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USNA SY110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38800" y="5980924"/>
            <a:ext cx="2819400" cy="838200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all" spc="0" normalizeH="0" baseline="0" noProof="0" dirty="0">
                <a:ln w="6350">
                  <a:noFill/>
                </a:ln>
                <a:solidFill>
                  <a:srgbClr val="00B0F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LCDR Brian Kiehl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 w="6350">
                  <a:noFill/>
                </a:ln>
                <a:solidFill>
                  <a:srgbClr val="00B0F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Leahy 101  |  410.293.0953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 w="6350">
                  <a:noFill/>
                </a:ln>
                <a:solidFill>
                  <a:srgbClr val="00B0F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kiehl@usna.edu</a:t>
            </a:r>
          </a:p>
        </p:txBody>
      </p:sp>
      <p:pic>
        <p:nvPicPr>
          <p:cNvPr id="4" name="Picture 2" descr="http://dilbert.com/dyn/str_strip/000000000/00000000/0000000/000000/80000/7000/900/87915/87915.stri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023" y="3238500"/>
            <a:ext cx="7351954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7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163801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  <a:r>
              <a:rPr lang="en-US" b="1" dirty="0" smtClean="0">
                <a:solidFill>
                  <a:srgbClr val="00B0F0"/>
                </a:solidFill>
              </a:rPr>
              <a:t>ireless Networks:  Basic Setup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http://rona.cs.usna.edu/~wcbrown/si110/lec/l20/wireles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19" y="1032163"/>
            <a:ext cx="4110182" cy="30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4148078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Calibri" pitchFamily="34" charset="0"/>
              </a:rPr>
              <a:t>A </a:t>
            </a:r>
            <a:r>
              <a:rPr lang="en-US" sz="2000" dirty="0">
                <a:cs typeface="Calibri" pitchFamily="34" charset="0"/>
              </a:rPr>
              <a:t>base station with a collection of host stations is very similar to </a:t>
            </a:r>
            <a:r>
              <a:rPr lang="en-US" sz="2000" dirty="0" smtClean="0">
                <a:cs typeface="Calibri" pitchFamily="34" charset="0"/>
              </a:rPr>
              <a:t>a single </a:t>
            </a:r>
            <a:r>
              <a:rPr lang="en-US" sz="2000" dirty="0">
                <a:cs typeface="Calibri" pitchFamily="34" charset="0"/>
              </a:rPr>
              <a:t>wired network with hosts and a hub/switch. </a:t>
            </a:r>
            <a:endParaRPr lang="en-US" sz="2000" dirty="0" smtClean="0"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Hosts </a:t>
            </a:r>
            <a:r>
              <a:rPr lang="en-US" sz="2000" dirty="0">
                <a:cs typeface="Calibri" pitchFamily="34" charset="0"/>
              </a:rPr>
              <a:t>must have 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cs typeface="Calibri" pitchFamily="34" charset="0"/>
              </a:rPr>
              <a:t>IP Address </a:t>
            </a:r>
            <a:r>
              <a:rPr lang="en-US" sz="2000" dirty="0">
                <a:cs typeface="Calibri" pitchFamily="34" charset="0"/>
              </a:rPr>
              <a:t>and </a:t>
            </a:r>
            <a:r>
              <a:rPr lang="en-US" sz="2000" dirty="0">
                <a:solidFill>
                  <a:srgbClr val="FFFF00"/>
                </a:solidFill>
                <a:cs typeface="Calibri" pitchFamily="34" charset="0"/>
              </a:rPr>
              <a:t>Subnet masks </a:t>
            </a:r>
            <a:r>
              <a:rPr lang="en-US" sz="2000" dirty="0">
                <a:cs typeface="Calibri" pitchFamily="34" charset="0"/>
              </a:rPr>
              <a:t>set. </a:t>
            </a:r>
            <a:endParaRPr lang="en-US" sz="2000" dirty="0" smtClean="0"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In </a:t>
            </a:r>
            <a:r>
              <a:rPr lang="en-US" sz="2000" dirty="0">
                <a:cs typeface="Calibri" pitchFamily="34" charset="0"/>
              </a:rPr>
              <a:t>order to communicate with another host on the network, a host has to label each packet with the </a:t>
            </a:r>
            <a:r>
              <a:rPr lang="en-US" sz="2000" dirty="0">
                <a:solidFill>
                  <a:srgbClr val="FFFF00"/>
                </a:solidFill>
                <a:cs typeface="Calibri" pitchFamily="34" charset="0"/>
              </a:rPr>
              <a:t>MAC address </a:t>
            </a:r>
            <a:r>
              <a:rPr lang="en-US" sz="2000" dirty="0">
                <a:cs typeface="Calibri" pitchFamily="34" charset="0"/>
              </a:rPr>
              <a:t>of the recipient host. </a:t>
            </a:r>
            <a:endParaRPr lang="en-US" sz="2000" dirty="0" smtClean="0"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Without </a:t>
            </a:r>
            <a:r>
              <a:rPr lang="en-US" sz="2000" dirty="0">
                <a:cs typeface="Calibri" pitchFamily="34" charset="0"/>
              </a:rPr>
              <a:t>a </a:t>
            </a:r>
            <a:r>
              <a:rPr lang="en-US" sz="2000" dirty="0">
                <a:solidFill>
                  <a:srgbClr val="FFFF00"/>
                </a:solidFill>
                <a:cs typeface="Calibri" pitchFamily="34" charset="0"/>
              </a:rPr>
              <a:t>Gateway Router </a:t>
            </a:r>
            <a:r>
              <a:rPr lang="en-US" sz="2000" dirty="0">
                <a:cs typeface="Calibri" pitchFamily="34" charset="0"/>
              </a:rPr>
              <a:t>there is no communication with other </a:t>
            </a:r>
            <a:r>
              <a:rPr lang="en-US" sz="2000" dirty="0" smtClean="0">
                <a:cs typeface="Calibri" pitchFamily="34" charset="0"/>
              </a:rPr>
              <a:t>networks.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Since we have radios not wires, this is a hub-like situation: every station hears everything broadcast by the base station.</a:t>
            </a:r>
            <a:endParaRPr lang="en-US" sz="20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Wireless</a:t>
            </a:r>
            <a:r>
              <a:rPr lang="en-US" b="1" dirty="0">
                <a:solidFill>
                  <a:srgbClr val="00B0F0"/>
                </a:solidFill>
              </a:rPr>
              <a:t> Problem #1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82762"/>
            <a:ext cx="4838700" cy="52990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if there are multiple base stations within range of my radio ... which network am I on? 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There </a:t>
            </a:r>
            <a:r>
              <a:rPr lang="en-US" dirty="0"/>
              <a:t>is no analogous problem in a wired </a:t>
            </a:r>
            <a:r>
              <a:rPr lang="en-US" dirty="0" smtClean="0"/>
              <a:t>network since the hub/switch </a:t>
            </a:r>
            <a:r>
              <a:rPr lang="en-US" dirty="0"/>
              <a:t>you're plugged into is unambiguous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The solution is to give each wireless network a name, called </a:t>
            </a:r>
            <a:r>
              <a:rPr lang="en-US" dirty="0" smtClean="0"/>
              <a:t>its </a:t>
            </a:r>
            <a:r>
              <a:rPr lang="en-US" dirty="0" smtClean="0">
                <a:solidFill>
                  <a:srgbClr val="FFFF00"/>
                </a:solidFill>
              </a:rPr>
              <a:t>Service Set Identifier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i="1" dirty="0" smtClean="0">
                <a:solidFill>
                  <a:srgbClr val="FFFF00"/>
                </a:solidFill>
              </a:rPr>
              <a:t>SSID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so that a host can identify by name which wireless network it wants to join when multiple base stations are within range. </a:t>
            </a:r>
          </a:p>
          <a:p>
            <a:r>
              <a:rPr lang="en-US" dirty="0"/>
              <a:t>You may have seen a dialogue box pop up to ask you which wireless network you want to join. If so, what you got to choose from was a list of </a:t>
            </a:r>
            <a:r>
              <a:rPr lang="en-US" dirty="0" smtClean="0"/>
              <a:t>SSIDs.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3624" t="61017" r="2678" b="242"/>
          <a:stretch/>
        </p:blipFill>
        <p:spPr>
          <a:xfrm>
            <a:off x="6459704" y="3962400"/>
            <a:ext cx="1676401" cy="266700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953000" y="4953000"/>
            <a:ext cx="137160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15000" y="914400"/>
            <a:ext cx="2819400" cy="28931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FFFF00"/>
                </a:solidFill>
              </a:rPr>
              <a:t>"The LAN Before Time"</a:t>
            </a:r>
          </a:p>
          <a:p>
            <a:pPr algn="ctr"/>
            <a:r>
              <a:rPr lang="en-US" sz="1300" dirty="0">
                <a:solidFill>
                  <a:srgbClr val="FFFF00"/>
                </a:solidFill>
              </a:rPr>
              <a:t>"Pretty Fly for a Wi-Fi"</a:t>
            </a:r>
          </a:p>
          <a:p>
            <a:pPr algn="ctr"/>
            <a:r>
              <a:rPr lang="en-US" sz="1300" dirty="0">
                <a:solidFill>
                  <a:srgbClr val="FFFF00"/>
                </a:solidFill>
              </a:rPr>
              <a:t>"FBI Surveillance Van #594"</a:t>
            </a:r>
          </a:p>
          <a:p>
            <a:pPr algn="ctr"/>
            <a:r>
              <a:rPr lang="en-US" sz="1300" dirty="0">
                <a:solidFill>
                  <a:srgbClr val="FFFF00"/>
                </a:solidFill>
              </a:rPr>
              <a:t>"Hide </a:t>
            </a:r>
            <a:r>
              <a:rPr lang="en-US" sz="1300" dirty="0" err="1">
                <a:solidFill>
                  <a:srgbClr val="FFFF00"/>
                </a:solidFill>
              </a:rPr>
              <a:t>Yo</a:t>
            </a:r>
            <a:r>
              <a:rPr lang="en-US" sz="1300" dirty="0">
                <a:solidFill>
                  <a:srgbClr val="FFFF00"/>
                </a:solidFill>
              </a:rPr>
              <a:t> Kids, Hide </a:t>
            </a:r>
            <a:r>
              <a:rPr lang="en-US" sz="1300" dirty="0" err="1">
                <a:solidFill>
                  <a:srgbClr val="FFFF00"/>
                </a:solidFill>
              </a:rPr>
              <a:t>Yo</a:t>
            </a:r>
            <a:r>
              <a:rPr lang="en-US" sz="1300" dirty="0">
                <a:solidFill>
                  <a:srgbClr val="FFFF00"/>
                </a:solidFill>
              </a:rPr>
              <a:t> Wi-Fi!"</a:t>
            </a:r>
          </a:p>
          <a:p>
            <a:pPr algn="ctr"/>
            <a:r>
              <a:rPr lang="en-US" sz="1300" dirty="0">
                <a:solidFill>
                  <a:srgbClr val="FFFF00"/>
                </a:solidFill>
              </a:rPr>
              <a:t>"Skynet Global Defense Network"</a:t>
            </a:r>
          </a:p>
          <a:p>
            <a:pPr algn="ctr"/>
            <a:r>
              <a:rPr lang="en-US" sz="1300" dirty="0">
                <a:solidFill>
                  <a:srgbClr val="FFFF00"/>
                </a:solidFill>
              </a:rPr>
              <a:t>"A Van Down By The River"</a:t>
            </a:r>
          </a:p>
          <a:p>
            <a:pPr algn="ctr"/>
            <a:r>
              <a:rPr lang="en-US" sz="1300" dirty="0">
                <a:solidFill>
                  <a:srgbClr val="FFFF00"/>
                </a:solidFill>
              </a:rPr>
              <a:t>"Go </a:t>
            </a:r>
            <a:r>
              <a:rPr lang="en-US" sz="1300" dirty="0" err="1">
                <a:solidFill>
                  <a:srgbClr val="FFFF00"/>
                </a:solidFill>
              </a:rPr>
              <a:t>Go</a:t>
            </a:r>
            <a:r>
              <a:rPr lang="en-US" sz="1300" dirty="0">
                <a:solidFill>
                  <a:srgbClr val="FFFF00"/>
                </a:solidFill>
              </a:rPr>
              <a:t> Gadget Internet"</a:t>
            </a:r>
          </a:p>
          <a:p>
            <a:pPr algn="ctr"/>
            <a:r>
              <a:rPr lang="en-US" sz="1300" dirty="0">
                <a:solidFill>
                  <a:srgbClr val="FFFF00"/>
                </a:solidFill>
              </a:rPr>
              <a:t>"Mom, Click Here for Internet"</a:t>
            </a:r>
          </a:p>
          <a:p>
            <a:pPr algn="ctr"/>
            <a:r>
              <a:rPr lang="en-US" sz="1300" dirty="0">
                <a:solidFill>
                  <a:srgbClr val="FFFF00"/>
                </a:solidFill>
              </a:rPr>
              <a:t>"Click Here for Viruses"</a:t>
            </a:r>
          </a:p>
          <a:p>
            <a:pPr algn="ctr"/>
            <a:r>
              <a:rPr lang="en-US" sz="1300" dirty="0">
                <a:solidFill>
                  <a:srgbClr val="FFFF00"/>
                </a:solidFill>
              </a:rPr>
              <a:t>"Drop it like it’s Hotspot"</a:t>
            </a:r>
          </a:p>
          <a:p>
            <a:pPr algn="ctr"/>
            <a:r>
              <a:rPr lang="en-US" sz="1300" dirty="0">
                <a:solidFill>
                  <a:srgbClr val="FFFF00"/>
                </a:solidFill>
              </a:rPr>
              <a:t>"</a:t>
            </a:r>
            <a:r>
              <a:rPr lang="en-US" sz="1300" dirty="0" err="1">
                <a:solidFill>
                  <a:srgbClr val="FFFF00"/>
                </a:solidFill>
              </a:rPr>
              <a:t>LANdo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Calrissian</a:t>
            </a:r>
            <a:r>
              <a:rPr lang="en-US" sz="1300" dirty="0">
                <a:solidFill>
                  <a:srgbClr val="FFFF00"/>
                </a:solidFill>
              </a:rPr>
              <a:t>"</a:t>
            </a:r>
          </a:p>
          <a:p>
            <a:pPr algn="ctr"/>
            <a:r>
              <a:rPr lang="en-US" sz="1300" dirty="0">
                <a:solidFill>
                  <a:srgbClr val="FFFF00"/>
                </a:solidFill>
              </a:rPr>
              <a:t>"99 problems, but </a:t>
            </a:r>
            <a:r>
              <a:rPr lang="en-US" sz="1300" dirty="0" err="1" smtClean="0">
                <a:solidFill>
                  <a:srgbClr val="FFFF00"/>
                </a:solidFill>
              </a:rPr>
              <a:t>WiFi</a:t>
            </a:r>
            <a:r>
              <a:rPr lang="en-US" sz="1300" dirty="0" smtClean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ain’t</a:t>
            </a:r>
            <a:r>
              <a:rPr lang="en-US" sz="1300" dirty="0">
                <a:solidFill>
                  <a:srgbClr val="FFFF00"/>
                </a:solidFill>
              </a:rPr>
              <a:t> one"</a:t>
            </a:r>
          </a:p>
          <a:p>
            <a:pPr algn="ctr"/>
            <a:r>
              <a:rPr lang="en-US" sz="1300" dirty="0">
                <a:solidFill>
                  <a:srgbClr val="FFFF00"/>
                </a:solidFill>
              </a:rPr>
              <a:t>"I Pronounce you Man and </a:t>
            </a:r>
            <a:r>
              <a:rPr lang="en-US" sz="1300" dirty="0" err="1" smtClean="0">
                <a:solidFill>
                  <a:srgbClr val="FFFF00"/>
                </a:solidFill>
              </a:rPr>
              <a:t>WiFi</a:t>
            </a:r>
            <a:r>
              <a:rPr lang="en-US" sz="1300" dirty="0" smtClean="0">
                <a:solidFill>
                  <a:srgbClr val="FFFF00"/>
                </a:solidFill>
              </a:rPr>
              <a:t>"</a:t>
            </a:r>
            <a:endParaRPr lang="en-US" sz="1300" dirty="0">
              <a:solidFill>
                <a:srgbClr val="FFFF00"/>
              </a:solidFill>
            </a:endParaRPr>
          </a:p>
          <a:p>
            <a:pPr algn="ctr"/>
            <a:r>
              <a:rPr lang="en-US" sz="1300" dirty="0">
                <a:solidFill>
                  <a:srgbClr val="FFFF00"/>
                </a:solidFill>
              </a:rPr>
              <a:t>"Keep it on the Download"</a:t>
            </a:r>
          </a:p>
        </p:txBody>
      </p:sp>
    </p:spTree>
    <p:extLst>
      <p:ext uri="{BB962C8B-B14F-4D97-AF65-F5344CB8AC3E}">
        <p14:creationId xmlns:p14="http://schemas.microsoft.com/office/powerpoint/2010/main" val="12809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1816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if a base station's (or host's) signal strength is insufficient to allow all the host stations I want on the network to communicate with the base station? 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In </a:t>
            </a:r>
            <a:r>
              <a:rPr lang="en-US" dirty="0"/>
              <a:t>the wired world I could just </a:t>
            </a:r>
            <a:r>
              <a:rPr lang="en-US" dirty="0">
                <a:solidFill>
                  <a:srgbClr val="FFFF00"/>
                </a:solidFill>
              </a:rPr>
              <a:t>grab a longer cable</a:t>
            </a:r>
            <a:r>
              <a:rPr lang="en-US" dirty="0"/>
              <a:t>, but the maximum range of a base or host's radio is pretty much set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To solve this, 802.11 allows multiple base stations to act as a single network. </a:t>
            </a:r>
          </a:p>
          <a:p>
            <a:pPr>
              <a:spcAft>
                <a:spcPts val="1200"/>
              </a:spcAft>
            </a:pPr>
            <a:r>
              <a:rPr lang="en-US" dirty="0"/>
              <a:t>So although there are different base stations, they share a common </a:t>
            </a:r>
            <a:r>
              <a:rPr lang="en-US" dirty="0" smtClean="0">
                <a:solidFill>
                  <a:srgbClr val="FFFF00"/>
                </a:solidFill>
              </a:rPr>
              <a:t>Extended SSID (ESSID) </a:t>
            </a:r>
            <a:r>
              <a:rPr lang="en-US" dirty="0"/>
              <a:t>and all host stations connected to any one of these base stations is on the same network. </a:t>
            </a:r>
          </a:p>
          <a:p>
            <a:r>
              <a:rPr lang="en-US" dirty="0"/>
              <a:t>Conceptually, this works as if we had one super base station, even if that isn't literally true, so we will continue as if there is always one base station for a network.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6375" y="4000500"/>
            <a:ext cx="3218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ESSID’s allow for multiple base stations to become one network.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376" y="1060693"/>
            <a:ext cx="3218967" cy="28044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9329" y="1143000"/>
            <a:ext cx="158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ESSID </a:t>
            </a:r>
            <a:r>
              <a:rPr lang="en-US" dirty="0" err="1" smtClean="0">
                <a:solidFill>
                  <a:srgbClr val="FF0000"/>
                </a:solidFill>
              </a:rPr>
              <a:t>abcd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Wireless</a:t>
            </a:r>
            <a:r>
              <a:rPr lang="en-US" b="1" dirty="0">
                <a:solidFill>
                  <a:srgbClr val="00B0F0"/>
                </a:solidFill>
              </a:rPr>
              <a:t> Problem </a:t>
            </a:r>
            <a:r>
              <a:rPr lang="en-US" b="1" dirty="0" smtClean="0">
                <a:solidFill>
                  <a:srgbClr val="00B0F0"/>
                </a:solidFill>
              </a:rPr>
              <a:t>#2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USNA </a:t>
            </a:r>
            <a:r>
              <a:rPr lang="en-US" sz="4100" b="1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Wireless </a:t>
            </a:r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4100" b="1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nfrastructure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7630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There </a:t>
            </a:r>
            <a:r>
              <a:rPr lang="en-US" sz="1600" dirty="0"/>
              <a:t>are </a:t>
            </a:r>
            <a:r>
              <a:rPr lang="en-US" sz="1600" dirty="0" smtClean="0"/>
              <a:t>a </a:t>
            </a:r>
            <a:r>
              <a:rPr lang="en-US" sz="1600" dirty="0"/>
              <a:t>number of base stations spread throughout the 2nd deck of Michelson that all belong to </a:t>
            </a:r>
            <a:r>
              <a:rPr lang="en-US" sz="1600" dirty="0" smtClean="0">
                <a:solidFill>
                  <a:srgbClr val="FFFF00"/>
                </a:solidFill>
              </a:rPr>
              <a:t>ESSID</a:t>
            </a:r>
            <a:r>
              <a:rPr lang="en-US" sz="1600" dirty="0"/>
              <a:t> </a:t>
            </a:r>
            <a:r>
              <a:rPr lang="en-US" sz="1600" dirty="0" smtClean="0"/>
              <a:t>GNBA-M.</a:t>
            </a:r>
            <a:endParaRPr lang="en-US" sz="1600" dirty="0"/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97295"/>
            <a:ext cx="6424613" cy="409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67000" y="3854220"/>
            <a:ext cx="35814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GNBA-M</a:t>
            </a:r>
            <a:r>
              <a:rPr lang="en-US" sz="2000" dirty="0" smtClean="0">
                <a:solidFill>
                  <a:prstClr val="white"/>
                </a:solidFill>
              </a:rPr>
              <a:t> 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334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One can't </a:t>
            </a:r>
            <a:r>
              <a:rPr lang="en-US" dirty="0"/>
              <a:t>effectively control who transmits and receives on </a:t>
            </a:r>
            <a:r>
              <a:rPr lang="en-US" dirty="0" smtClean="0"/>
              <a:t>wireless </a:t>
            </a:r>
            <a:r>
              <a:rPr lang="en-US" dirty="0"/>
              <a:t>network's frequency, so anyone within range can listen in on 802.11 traffic or broadcast 802.11 traffic. </a:t>
            </a:r>
          </a:p>
          <a:p>
            <a:r>
              <a:rPr lang="en-US" dirty="0" smtClean="0"/>
              <a:t>Contrary to a wired network, where a hacker would need to be physically located at the corporate premises to gain access through a </a:t>
            </a:r>
            <a:r>
              <a:rPr lang="en-US" i="1" dirty="0" smtClean="0"/>
              <a:t>network drop</a:t>
            </a:r>
            <a:r>
              <a:rPr lang="en-US" dirty="0" smtClean="0"/>
              <a:t>, —with a wireless network, the intruder can access the network from a location outside the building. </a:t>
            </a:r>
          </a:p>
          <a:p>
            <a:r>
              <a:rPr lang="en-US" dirty="0" smtClean="0"/>
              <a:t>With wireless, anyone near enough to a base station can send and receive, therefore, we need to: </a:t>
            </a:r>
          </a:p>
          <a:p>
            <a:pPr marL="1042416" lvl="1" indent="-457200">
              <a:buAutoNum type="alphaLcParenR"/>
            </a:pPr>
            <a:r>
              <a:rPr lang="en-US" dirty="0" smtClean="0"/>
              <a:t>control </a:t>
            </a:r>
            <a:r>
              <a:rPr lang="en-US" dirty="0" smtClean="0">
                <a:solidFill>
                  <a:srgbClr val="FFFF00"/>
                </a:solidFill>
              </a:rPr>
              <a:t>who can join </a:t>
            </a:r>
            <a:r>
              <a:rPr lang="en-US" dirty="0" smtClean="0"/>
              <a:t>our network</a:t>
            </a:r>
          </a:p>
          <a:p>
            <a:pPr marL="1042416" lvl="1" indent="-457200">
              <a:buAutoNum type="alphaLcParenR"/>
            </a:pPr>
            <a:r>
              <a:rPr lang="en-US" dirty="0" smtClean="0"/>
              <a:t>provide </a:t>
            </a:r>
            <a:r>
              <a:rPr lang="en-US" dirty="0" smtClean="0">
                <a:solidFill>
                  <a:srgbClr val="FFFF00"/>
                </a:solidFill>
              </a:rPr>
              <a:t>privacy</a:t>
            </a:r>
            <a:r>
              <a:rPr lang="en-US" dirty="0" smtClean="0"/>
              <a:t> from people who have not joined our network but are none-the-less snooping (i.e. listening to the radio traffic).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295400"/>
            <a:ext cx="14859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6375" y="3302039"/>
            <a:ext cx="339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</a:t>
            </a:r>
            <a:r>
              <a:rPr lang="en-US" dirty="0" smtClean="0"/>
              <a:t>Drop</a:t>
            </a:r>
            <a:r>
              <a:rPr lang="en-US" dirty="0" smtClean="0"/>
              <a:t>: wired network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3886200"/>
            <a:ext cx="2343150" cy="1952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9432" y="5943084"/>
            <a:ext cx="339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Anyone within signal range can pick up a wireless signal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Wireless</a:t>
            </a:r>
            <a:r>
              <a:rPr lang="en-US" b="1" dirty="0">
                <a:solidFill>
                  <a:srgbClr val="00B0F0"/>
                </a:solidFill>
              </a:rPr>
              <a:t> Problem </a:t>
            </a:r>
            <a:r>
              <a:rPr lang="en-US" b="1" dirty="0" smtClean="0">
                <a:solidFill>
                  <a:srgbClr val="00B0F0"/>
                </a:solidFill>
              </a:rPr>
              <a:t>#3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886700" cy="1325563"/>
          </a:xfrm>
        </p:spPr>
        <p:txBody>
          <a:bodyPr/>
          <a:lstStyle/>
          <a:p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Wireless</a:t>
            </a:r>
            <a:r>
              <a:rPr lang="en-US" dirty="0" smtClean="0"/>
              <a:t> </a:t>
            </a:r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Privacy</a:t>
            </a:r>
            <a:endParaRPr lang="en-US" sz="41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7091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Wireless networks akin to shouting a message across a room</a:t>
            </a:r>
          </a:p>
          <a:p>
            <a:pPr lvl="1"/>
            <a:r>
              <a:rPr lang="en-US" dirty="0" smtClean="0"/>
              <a:t>Anyone within audible range can hear your message</a:t>
            </a:r>
          </a:p>
          <a:p>
            <a:r>
              <a:rPr lang="en-US" dirty="0" smtClean="0"/>
              <a:t>Anyone with an antenna (and the right hardware and knowledge) can intercept wireless traffic</a:t>
            </a:r>
          </a:p>
          <a:p>
            <a:pPr lvl="1"/>
            <a:r>
              <a:rPr lang="en-US" dirty="0" smtClean="0"/>
              <a:t>Privacy is a concern</a:t>
            </a:r>
          </a:p>
          <a:p>
            <a:r>
              <a:rPr lang="en-US" dirty="0" smtClean="0"/>
              <a:t>Solution: </a:t>
            </a:r>
            <a:r>
              <a:rPr lang="en-US" dirty="0" smtClean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</a:rPr>
              <a:t>ncryption!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Sender encodes a message</a:t>
            </a:r>
          </a:p>
          <a:p>
            <a:pPr lvl="1"/>
            <a:r>
              <a:rPr lang="en-US" dirty="0" smtClean="0"/>
              <a:t>Recipient decodes it using a decryption “key”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80" y="1417638"/>
            <a:ext cx="3092196" cy="2316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380" y="4127406"/>
            <a:ext cx="3091160" cy="17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Simple</a:t>
            </a:r>
            <a:r>
              <a:rPr lang="en-US" sz="4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Encryption Example:</a:t>
            </a:r>
            <a:br>
              <a:rPr lang="en-US" sz="4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Caesar Shift Cypher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Plain Text: THE QUICK BROWN FOX JUMPS OVER THE LAZY DOG</a:t>
            </a:r>
          </a:p>
          <a:p>
            <a:pPr marL="13716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Ciphertext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WKH TXLFN EURZQ IRA MXPSV RYHU WKH ODCB GRJ</a:t>
            </a:r>
          </a:p>
          <a:p>
            <a:pPr marL="13716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2100" dirty="0" smtClean="0">
                <a:cs typeface="Courier New" panose="02070309020205020404" pitchFamily="49" charset="0"/>
              </a:rPr>
              <a:t>Key: This is </a:t>
            </a:r>
            <a:r>
              <a:rPr lang="en-US" sz="2100" dirty="0">
                <a:cs typeface="Courier New" panose="02070309020205020404" pitchFamily="49" charset="0"/>
              </a:rPr>
              <a:t>a </a:t>
            </a:r>
            <a:r>
              <a:rPr lang="en-US" sz="2100" dirty="0" smtClean="0">
                <a:solidFill>
                  <a:srgbClr val="FFFF00"/>
                </a:solidFill>
                <a:cs typeface="Courier New" panose="02070309020205020404" pitchFamily="49" charset="0"/>
              </a:rPr>
              <a:t>substitution </a:t>
            </a:r>
            <a:r>
              <a:rPr lang="en-US" sz="2100" dirty="0">
                <a:solidFill>
                  <a:srgbClr val="FFFF00"/>
                </a:solidFill>
                <a:cs typeface="Courier New" panose="02070309020205020404" pitchFamily="49" charset="0"/>
              </a:rPr>
              <a:t>cipher </a:t>
            </a:r>
            <a:r>
              <a:rPr lang="en-US" sz="2100" dirty="0">
                <a:cs typeface="Courier New" panose="02070309020205020404" pitchFamily="49" charset="0"/>
              </a:rPr>
              <a:t>where each letter in the original message </a:t>
            </a:r>
            <a:r>
              <a:rPr lang="en-US" sz="2100" dirty="0" smtClean="0">
                <a:cs typeface="Courier New" panose="02070309020205020404" pitchFamily="49" charset="0"/>
              </a:rPr>
              <a:t>is </a:t>
            </a:r>
            <a:r>
              <a:rPr lang="en-US" sz="2100" dirty="0">
                <a:cs typeface="Courier New" panose="02070309020205020404" pitchFamily="49" charset="0"/>
              </a:rPr>
              <a:t>replaced with a letter corresponding to a certain number of letters up </a:t>
            </a:r>
            <a:r>
              <a:rPr lang="en-US" sz="2100" dirty="0" smtClean="0">
                <a:cs typeface="Courier New" panose="02070309020205020404" pitchFamily="49" charset="0"/>
              </a:rPr>
              <a:t>the alphabet</a:t>
            </a:r>
            <a:r>
              <a:rPr lang="en-US" sz="2100" dirty="0">
                <a:cs typeface="Courier New" panose="02070309020205020404" pitchFamily="49" charset="0"/>
              </a:rPr>
              <a:t> </a:t>
            </a:r>
            <a:r>
              <a:rPr lang="en-US" sz="2100" dirty="0" smtClean="0">
                <a:cs typeface="Courier New" panose="02070309020205020404" pitchFamily="49" charset="0"/>
              </a:rPr>
              <a:t>(wrapping around to the beginning if necessary).</a:t>
            </a:r>
          </a:p>
          <a:p>
            <a:pPr marL="137160" indent="0">
              <a:buNone/>
            </a:pPr>
            <a:endParaRPr lang="en-US" sz="2000" dirty="0" smtClean="0"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dirty="0" smtClean="0"/>
              <a:t>       ABCDEFGHIJKLMNOPQRSTUVWXYZ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       ABCDEFGHIJKLMNOPQRSTUVWXYZ</a:t>
            </a: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6200000" flipH="1">
            <a:off x="4316328" y="4773528"/>
            <a:ext cx="1035416" cy="542732"/>
          </a:xfrm>
          <a:prstGeom prst="curvedConnector3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0" y="4752505"/>
            <a:ext cx="212527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Key: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Move three letters up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886700" cy="1325563"/>
          </a:xfrm>
        </p:spPr>
        <p:txBody>
          <a:bodyPr/>
          <a:lstStyle/>
          <a:p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Wireless</a:t>
            </a:r>
            <a:r>
              <a:rPr lang="en-US" dirty="0" smtClean="0"/>
              <a:t> </a:t>
            </a:r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Encryption</a:t>
            </a:r>
            <a:endParaRPr lang="en-US" sz="41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047776" cy="5486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WEP</a:t>
            </a:r>
            <a:r>
              <a:rPr lang="en-US" dirty="0" smtClean="0"/>
              <a:t> (Wired Equivalent Privacy)</a:t>
            </a:r>
          </a:p>
          <a:p>
            <a:pPr lvl="1"/>
            <a:r>
              <a:rPr lang="en-US" dirty="0" smtClean="0"/>
              <a:t>Oldest encryption scheme</a:t>
            </a:r>
          </a:p>
          <a:p>
            <a:pPr lvl="1"/>
            <a:r>
              <a:rPr lang="en-US" dirty="0" smtClean="0"/>
              <a:t>Uses a 40-bit key</a:t>
            </a:r>
          </a:p>
          <a:p>
            <a:pPr lvl="1"/>
            <a:r>
              <a:rPr lang="en-US" dirty="0" smtClean="0"/>
              <a:t>Weak (by today’s standards)</a:t>
            </a:r>
          </a:p>
          <a:p>
            <a:pPr lvl="1"/>
            <a:r>
              <a:rPr lang="en-US" dirty="0" smtClean="0"/>
              <a:t>Can be cracked in less than 60 seconds</a:t>
            </a:r>
          </a:p>
          <a:p>
            <a:pPr lvl="2"/>
            <a:r>
              <a:rPr lang="en-US" dirty="0" smtClean="0"/>
              <a:t>Should NOT be your first choice for encryption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WPA</a:t>
            </a:r>
            <a:r>
              <a:rPr lang="en-US" dirty="0" smtClean="0"/>
              <a:t> (Wi-Fi Protected Access),</a:t>
            </a:r>
          </a:p>
          <a:p>
            <a:pPr lvl="1"/>
            <a:r>
              <a:rPr lang="en-US" dirty="0" smtClean="0"/>
              <a:t>Same encryption algorithm as WEP</a:t>
            </a:r>
          </a:p>
          <a:p>
            <a:pPr lvl="1"/>
            <a:r>
              <a:rPr lang="en-US" dirty="0" smtClean="0"/>
              <a:t>Uses a stronger 128-bit key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WPA2</a:t>
            </a:r>
          </a:p>
          <a:p>
            <a:pPr lvl="1"/>
            <a:r>
              <a:rPr lang="en-US" dirty="0" smtClean="0"/>
              <a:t>Strongest encryption currently available</a:t>
            </a:r>
          </a:p>
          <a:p>
            <a:pPr lvl="1"/>
            <a:r>
              <a:rPr lang="en-US" dirty="0"/>
              <a:t>Newer (stronger) encryption algorithm</a:t>
            </a:r>
          </a:p>
          <a:p>
            <a:pPr lvl="1"/>
            <a:r>
              <a:rPr lang="en-US" dirty="0" smtClean="0"/>
              <a:t>Use a 256-bit key</a:t>
            </a:r>
          </a:p>
          <a:p>
            <a:r>
              <a:rPr lang="en-US" sz="2400" dirty="0" smtClean="0"/>
              <a:t>Note that this encryption goes on in the Link Layer, so that all the layers above are unaware that anything was ever encrypted</a:t>
            </a:r>
          </a:p>
          <a:p>
            <a:r>
              <a:rPr lang="en-US" sz="2400" dirty="0" smtClean="0"/>
              <a:t>WEP, WPA, and WPA2 provide two things:</a:t>
            </a:r>
          </a:p>
          <a:p>
            <a:pPr lvl="1"/>
            <a:r>
              <a:rPr lang="en-US" sz="2000" dirty="0" smtClean="0"/>
              <a:t>Initial </a:t>
            </a:r>
            <a:r>
              <a:rPr lang="en-US" sz="2000" dirty="0" smtClean="0">
                <a:solidFill>
                  <a:srgbClr val="FFFF00"/>
                </a:solidFill>
              </a:rPr>
              <a:t>authentication</a:t>
            </a:r>
            <a:r>
              <a:rPr lang="en-US" sz="2000" dirty="0" smtClean="0"/>
              <a:t>: valid SSID/password combo gives user access to the encryption scheme.</a:t>
            </a:r>
          </a:p>
          <a:p>
            <a:pPr lvl="1"/>
            <a:r>
              <a:rPr lang="en-US" sz="2000" dirty="0" smtClean="0"/>
              <a:t>Long-term </a:t>
            </a:r>
            <a:r>
              <a:rPr lang="en-US" sz="2000" dirty="0" smtClean="0">
                <a:solidFill>
                  <a:srgbClr val="FFFF00"/>
                </a:solidFill>
              </a:rPr>
              <a:t>confidentiality</a:t>
            </a:r>
            <a:r>
              <a:rPr lang="en-US" sz="2000" dirty="0" smtClean="0"/>
              <a:t>: encryption scheme keeps confidential communication secret.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33564" y="4042758"/>
            <a:ext cx="2125273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Much more later on encryption.  But the longer the key the more potential solutions &amp; therefore the harder to decrypt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87" y="1417638"/>
            <a:ext cx="17240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886700" cy="1325563"/>
          </a:xfrm>
        </p:spPr>
        <p:txBody>
          <a:bodyPr>
            <a:normAutofit/>
          </a:bodyPr>
          <a:lstStyle/>
          <a:p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Connecting</a:t>
            </a:r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to the Internet</a:t>
            </a:r>
            <a:endParaRPr lang="en-US" sz="41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2555" y="4621521"/>
            <a:ext cx="4680652" cy="200477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We'd </a:t>
            </a:r>
            <a:r>
              <a:rPr lang="en-US" sz="1800" dirty="0"/>
              <a:t>like the host stations on our wireless network to be able to communicate with hosts on other networks. </a:t>
            </a:r>
            <a:endParaRPr lang="en-US" sz="1800" dirty="0" smtClean="0"/>
          </a:p>
          <a:p>
            <a:r>
              <a:rPr lang="en-US" sz="1800" dirty="0" smtClean="0"/>
              <a:t>To </a:t>
            </a:r>
            <a:r>
              <a:rPr lang="en-US" sz="1800" dirty="0"/>
              <a:t>do this, the base station needs to be connected to a </a:t>
            </a:r>
            <a:r>
              <a:rPr lang="en-US" sz="1800" dirty="0">
                <a:solidFill>
                  <a:srgbClr val="FFFF00"/>
                </a:solidFill>
              </a:rPr>
              <a:t>router</a:t>
            </a:r>
            <a:r>
              <a:rPr lang="en-US" sz="1800" dirty="0"/>
              <a:t> — which will become the gateway router for the host stations on the network</a:t>
            </a:r>
            <a:r>
              <a:rPr lang="en-US" sz="1800" dirty="0" smtClean="0"/>
              <a:t>.</a:t>
            </a:r>
          </a:p>
          <a:p>
            <a:endParaRPr lang="en-US" sz="17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59697" y="6334501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8889" b="40231"/>
          <a:stretch/>
        </p:blipFill>
        <p:spPr>
          <a:xfrm>
            <a:off x="1427246" y="1066800"/>
            <a:ext cx="3848484" cy="3375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111"/>
          <a:stretch/>
        </p:blipFill>
        <p:spPr>
          <a:xfrm>
            <a:off x="5257800" y="1066800"/>
            <a:ext cx="3611747" cy="554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447800"/>
            <a:ext cx="38100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Connecting</a:t>
            </a:r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to the Internet</a:t>
            </a:r>
            <a:endParaRPr lang="en-US" sz="41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8889" b="40231"/>
          <a:stretch/>
        </p:blipFill>
        <p:spPr>
          <a:xfrm>
            <a:off x="5688364" y="1362074"/>
            <a:ext cx="1666114" cy="1461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111"/>
          <a:stretch/>
        </p:blipFill>
        <p:spPr>
          <a:xfrm>
            <a:off x="7323102" y="1362074"/>
            <a:ext cx="1744698" cy="2676526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1593077"/>
            <a:ext cx="5688364" cy="2133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FFC000"/>
                </a:solidFill>
              </a:rPr>
              <a:t>When sending data to a host outside of the network, data is: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sz="1700" dirty="0"/>
              <a:t>Sent via radio to the </a:t>
            </a:r>
            <a:r>
              <a:rPr lang="en-US" sz="1700" dirty="0">
                <a:solidFill>
                  <a:srgbClr val="FFFF00"/>
                </a:solidFill>
              </a:rPr>
              <a:t>base station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sz="1700" dirty="0"/>
              <a:t>From there to the </a:t>
            </a:r>
            <a:r>
              <a:rPr lang="en-US" sz="1700" dirty="0">
                <a:solidFill>
                  <a:srgbClr val="FFFF00"/>
                </a:solidFill>
              </a:rPr>
              <a:t>gateway router </a:t>
            </a:r>
            <a:r>
              <a:rPr lang="en-US" sz="1700" dirty="0"/>
              <a:t>(usually by wire)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sz="1700" dirty="0"/>
              <a:t>From there </a:t>
            </a:r>
            <a:r>
              <a:rPr lang="en-US" sz="1700" dirty="0">
                <a:solidFill>
                  <a:srgbClr val="FFFF00"/>
                </a:solidFill>
              </a:rPr>
              <a:t>things work just as before</a:t>
            </a:r>
            <a:r>
              <a:rPr lang="en-US" sz="1700" dirty="0"/>
              <a:t>: the gateway router uses the IP address on the packet it receives to send the packet in the direction of the recipient</a:t>
            </a:r>
            <a:r>
              <a:rPr lang="en-US" sz="1700" dirty="0" smtClean="0"/>
              <a:t>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3760694"/>
            <a:ext cx="8305800" cy="2133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FFC000"/>
                </a:solidFill>
              </a:rPr>
              <a:t>When data is sent from outside to a host station</a:t>
            </a:r>
            <a:r>
              <a:rPr lang="en-US" sz="1700" dirty="0" smtClean="0">
                <a:solidFill>
                  <a:srgbClr val="FFC000"/>
                </a:solidFill>
              </a:rPr>
              <a:t>, data is: </a:t>
            </a:r>
            <a:endParaRPr lang="en-US" sz="1700" dirty="0">
              <a:solidFill>
                <a:srgbClr val="FFC000"/>
              </a:solidFill>
            </a:endParaRPr>
          </a:p>
          <a:p>
            <a:pPr marL="1042416" lvl="1" indent="-457200">
              <a:buFont typeface="+mj-lt"/>
              <a:buAutoNum type="arabicPeriod"/>
            </a:pPr>
            <a:r>
              <a:rPr lang="en-US" sz="1700" dirty="0"/>
              <a:t>The </a:t>
            </a:r>
            <a:r>
              <a:rPr lang="en-US" sz="1700" dirty="0">
                <a:solidFill>
                  <a:srgbClr val="FFFF00"/>
                </a:solidFill>
              </a:rPr>
              <a:t>gateway router </a:t>
            </a:r>
            <a:r>
              <a:rPr lang="en-US" sz="1700" dirty="0"/>
              <a:t>for that host-station's network receives the packet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sz="1700" dirty="0"/>
              <a:t>Since the gateway is on the same network (connecting to the base station by a wire rather than wirelessly, but still on the same network), it associates the recipient host station's </a:t>
            </a:r>
            <a:r>
              <a:rPr lang="en-US" sz="1700" dirty="0">
                <a:solidFill>
                  <a:srgbClr val="FFFF00"/>
                </a:solidFill>
              </a:rPr>
              <a:t>IP address </a:t>
            </a:r>
            <a:r>
              <a:rPr lang="en-US" sz="1700" dirty="0"/>
              <a:t>with the host-station's </a:t>
            </a:r>
            <a:r>
              <a:rPr lang="en-US" sz="1700" dirty="0">
                <a:solidFill>
                  <a:srgbClr val="FFFF00"/>
                </a:solidFill>
              </a:rPr>
              <a:t>MAC address </a:t>
            </a:r>
            <a:r>
              <a:rPr lang="en-US" sz="1700" dirty="0"/>
              <a:t>via its </a:t>
            </a:r>
            <a:r>
              <a:rPr lang="en-US" sz="1700" dirty="0">
                <a:solidFill>
                  <a:srgbClr val="FFFF00"/>
                </a:solidFill>
              </a:rPr>
              <a:t>Address Resolution protocol (ARP) </a:t>
            </a:r>
            <a:r>
              <a:rPr lang="en-US" sz="1700" dirty="0"/>
              <a:t>table [which matches IP addresses to MAC addresses]. 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sz="1700" dirty="0"/>
              <a:t>Then, the data is sent to the host-station, addressed by its MAC address, via the base station. Notice that the base station acts as a regular wired switch to the gateway router in this example.</a:t>
            </a:r>
          </a:p>
          <a:p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5445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82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Wireless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A wireless network is pretty much the same as a wired network.</a:t>
            </a:r>
          </a:p>
          <a:p>
            <a:r>
              <a:rPr lang="en-US" dirty="0" smtClean="0"/>
              <a:t>Except it uses radio signals rather than Ethernet cables to form the connections.</a:t>
            </a:r>
          </a:p>
          <a:p>
            <a:r>
              <a:rPr lang="en-US" dirty="0" smtClean="0"/>
              <a:t>Instead of a switch, wireless networks use base stations.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735753"/>
            <a:ext cx="4109060" cy="308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0171"/>
            <a:ext cx="8458200" cy="1143000"/>
          </a:xfrm>
        </p:spPr>
        <p:txBody>
          <a:bodyPr>
            <a:noAutofit/>
          </a:bodyPr>
          <a:lstStyle/>
          <a:p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USNA </a:t>
            </a:r>
            <a:r>
              <a:rPr lang="en-US" sz="4100" b="1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Wireless </a:t>
            </a:r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4100" b="1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nfrastructure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019800" cy="5486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network uses </a:t>
            </a:r>
            <a:r>
              <a:rPr lang="en-US" sz="1600" dirty="0" smtClean="0">
                <a:solidFill>
                  <a:srgbClr val="FFFF00"/>
                </a:solidFill>
              </a:rPr>
              <a:t>WPA2</a:t>
            </a:r>
            <a:r>
              <a:rPr lang="en-US" sz="1600" dirty="0" smtClean="0"/>
              <a:t> which requires a </a:t>
            </a:r>
            <a:r>
              <a:rPr lang="en-US" sz="1600" dirty="0" smtClean="0">
                <a:solidFill>
                  <a:srgbClr val="FFFF00"/>
                </a:solidFill>
              </a:rPr>
              <a:t>256-bit key</a:t>
            </a:r>
            <a:r>
              <a:rPr lang="en-US" sz="1600" dirty="0" smtClean="0"/>
              <a:t>.  But you may wonder why you haven’t had to enter a long key?</a:t>
            </a:r>
          </a:p>
          <a:p>
            <a:r>
              <a:rPr lang="en-US" sz="1600" dirty="0" smtClean="0"/>
              <a:t>Here’s how it works:</a:t>
            </a:r>
            <a:endParaRPr lang="en-US" sz="1600" dirty="0"/>
          </a:p>
          <a:p>
            <a:pPr marL="1042416" lvl="1" indent="-457200">
              <a:buFont typeface="+mj-lt"/>
              <a:buAutoNum type="arabicPeriod"/>
            </a:pPr>
            <a:r>
              <a:rPr lang="en-US" sz="1400" dirty="0" smtClean="0"/>
              <a:t>Your </a:t>
            </a:r>
            <a:r>
              <a:rPr lang="en-US" sz="1400" dirty="0" smtClean="0">
                <a:solidFill>
                  <a:srgbClr val="FFFF00"/>
                </a:solidFill>
              </a:rPr>
              <a:t>initial</a:t>
            </a:r>
            <a:r>
              <a:rPr lang="en-US" sz="1400" dirty="0" smtClean="0"/>
              <a:t> </a:t>
            </a:r>
            <a:r>
              <a:rPr lang="en-US" sz="1400" dirty="0">
                <a:solidFill>
                  <a:srgbClr val="FFFF00"/>
                </a:solidFill>
              </a:rPr>
              <a:t>communication</a:t>
            </a:r>
            <a:r>
              <a:rPr lang="en-US" sz="1400" dirty="0"/>
              <a:t> with the base station </a:t>
            </a:r>
            <a:r>
              <a:rPr lang="en-US" sz="1400" dirty="0">
                <a:solidFill>
                  <a:srgbClr val="FFFF00"/>
                </a:solidFill>
              </a:rPr>
              <a:t>is not encrypted</a:t>
            </a:r>
            <a:r>
              <a:rPr lang="en-US" sz="1400" dirty="0"/>
              <a:t> </a:t>
            </a:r>
            <a:r>
              <a:rPr lang="en-US" sz="1400" dirty="0" smtClean="0"/>
              <a:t>at </a:t>
            </a:r>
            <a:r>
              <a:rPr lang="en-US" sz="1400" dirty="0"/>
              <a:t>the </a:t>
            </a:r>
            <a:r>
              <a:rPr lang="en-US" sz="1400" dirty="0" smtClean="0"/>
              <a:t>Link </a:t>
            </a:r>
            <a:r>
              <a:rPr lang="en-US" sz="1400" dirty="0"/>
              <a:t>layer using WPA2, because </a:t>
            </a:r>
            <a:r>
              <a:rPr lang="en-US" sz="1400" dirty="0" smtClean="0"/>
              <a:t>you’d need the key for that and you </a:t>
            </a:r>
            <a:r>
              <a:rPr lang="en-US" sz="1400" dirty="0"/>
              <a:t>don't initially know the </a:t>
            </a:r>
            <a:r>
              <a:rPr lang="en-US" sz="1400" dirty="0" smtClean="0"/>
              <a:t>key.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sz="1400" dirty="0" smtClean="0"/>
              <a:t>However</a:t>
            </a:r>
            <a:r>
              <a:rPr lang="en-US" sz="1400" dirty="0"/>
              <a:t>, your laptop and </a:t>
            </a:r>
            <a:r>
              <a:rPr lang="en-US" sz="1400" dirty="0">
                <a:solidFill>
                  <a:srgbClr val="FFFF00"/>
                </a:solidFill>
              </a:rPr>
              <a:t>a server in Ward Hall </a:t>
            </a:r>
            <a:r>
              <a:rPr lang="en-US" sz="1400" dirty="0"/>
              <a:t>communicate about your logging on (i.e. </a:t>
            </a:r>
            <a:r>
              <a:rPr lang="en-US" sz="1400" dirty="0" smtClean="0"/>
              <a:t>send/receive </a:t>
            </a:r>
            <a:r>
              <a:rPr lang="en-US" sz="1400" dirty="0"/>
              <a:t>username </a:t>
            </a:r>
            <a:r>
              <a:rPr lang="en-US" sz="1400" dirty="0" smtClean="0"/>
              <a:t>&amp; </a:t>
            </a:r>
            <a:r>
              <a:rPr lang="en-US" sz="1400" dirty="0"/>
              <a:t>password) using </a:t>
            </a:r>
            <a:r>
              <a:rPr lang="en-US" sz="1400" dirty="0" smtClean="0">
                <a:solidFill>
                  <a:srgbClr val="FFFF00"/>
                </a:solidFill>
              </a:rPr>
              <a:t>Transport Layer Security (TLS)</a:t>
            </a:r>
          </a:p>
          <a:p>
            <a:pPr marL="1317625" lvl="2" indent="-457200">
              <a:buFont typeface="+mj-lt"/>
              <a:buAutoNum type="romanLcPeriod"/>
            </a:pPr>
            <a:r>
              <a:rPr lang="en-US" sz="1400" dirty="0" smtClean="0"/>
              <a:t>TLS is the </a:t>
            </a:r>
            <a:r>
              <a:rPr lang="en-US" sz="1400" dirty="0"/>
              <a:t>same protocol that sits in between the Application Layer and the Transport Layer encrypting </a:t>
            </a:r>
            <a:r>
              <a:rPr lang="en-US" sz="1400" dirty="0" smtClean="0"/>
              <a:t>data </a:t>
            </a:r>
            <a:r>
              <a:rPr lang="en-US" sz="1400" dirty="0"/>
              <a:t>to provide HTTPS (i.e. secure web traffic</a:t>
            </a:r>
            <a:r>
              <a:rPr lang="en-US" sz="1400" dirty="0" smtClean="0"/>
              <a:t>).</a:t>
            </a:r>
          </a:p>
          <a:p>
            <a:pPr marL="1307592" lvl="2" indent="-457200">
              <a:buFont typeface="+mj-lt"/>
              <a:buAutoNum type="romanLcPeriod"/>
            </a:pPr>
            <a:r>
              <a:rPr lang="en-US" sz="1400" dirty="0" smtClean="0"/>
              <a:t>So </a:t>
            </a:r>
            <a:r>
              <a:rPr lang="en-US" sz="1400" dirty="0"/>
              <a:t>your </a:t>
            </a:r>
            <a:r>
              <a:rPr lang="en-US" sz="1400" dirty="0">
                <a:solidFill>
                  <a:srgbClr val="FFFF00"/>
                </a:solidFill>
              </a:rPr>
              <a:t>PC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FF00"/>
                </a:solidFill>
              </a:rPr>
              <a:t>and </a:t>
            </a:r>
            <a:r>
              <a:rPr lang="en-US" sz="1400" dirty="0" smtClean="0">
                <a:solidFill>
                  <a:srgbClr val="FFFF00"/>
                </a:solidFill>
              </a:rPr>
              <a:t>authentication </a:t>
            </a:r>
            <a:r>
              <a:rPr lang="en-US" sz="1400" dirty="0">
                <a:solidFill>
                  <a:srgbClr val="FFFF00"/>
                </a:solidFill>
              </a:rPr>
              <a:t>server go through the logging in process</a:t>
            </a:r>
            <a:r>
              <a:rPr lang="en-US" sz="1400" dirty="0"/>
              <a:t>, sending over the wireless network unencrypted packets that any snooper can </a:t>
            </a:r>
            <a:r>
              <a:rPr lang="en-US" sz="1400" dirty="0" smtClean="0"/>
              <a:t>see.</a:t>
            </a:r>
          </a:p>
          <a:p>
            <a:pPr marL="1307592" lvl="2" indent="-457200">
              <a:buFont typeface="+mj-lt"/>
              <a:buAutoNum type="romanLcPeriod"/>
            </a:pPr>
            <a:r>
              <a:rPr lang="en-US" sz="1400" dirty="0" smtClean="0"/>
              <a:t>But </a:t>
            </a:r>
            <a:r>
              <a:rPr lang="en-US" sz="1400" dirty="0"/>
              <a:t>the contents of those packets are </a:t>
            </a:r>
            <a:r>
              <a:rPr lang="en-US" sz="1400" dirty="0">
                <a:solidFill>
                  <a:srgbClr val="FFFF00"/>
                </a:solidFill>
              </a:rPr>
              <a:t>scrambled by TLS</a:t>
            </a:r>
            <a:r>
              <a:rPr lang="en-US" sz="1400" dirty="0"/>
              <a:t>. So they see the IP address of the recipient from the packet, and they see the data in the packet, but </a:t>
            </a:r>
            <a:r>
              <a:rPr lang="en-US" sz="1400" dirty="0">
                <a:solidFill>
                  <a:srgbClr val="FFFF00"/>
                </a:solidFill>
              </a:rPr>
              <a:t>they can't make sense of the </a:t>
            </a:r>
            <a:r>
              <a:rPr lang="en-US" sz="1400" dirty="0" smtClean="0">
                <a:solidFill>
                  <a:srgbClr val="FFFF00"/>
                </a:solidFill>
              </a:rPr>
              <a:t>data</a:t>
            </a:r>
            <a:r>
              <a:rPr lang="en-US" sz="1400" dirty="0" smtClean="0"/>
              <a:t>.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sz="1400" dirty="0" smtClean="0"/>
              <a:t>If </a:t>
            </a:r>
            <a:r>
              <a:rPr lang="en-US" sz="1400" dirty="0"/>
              <a:t>your </a:t>
            </a:r>
            <a:r>
              <a:rPr lang="en-US" sz="1400" dirty="0">
                <a:solidFill>
                  <a:srgbClr val="FFFF00"/>
                </a:solidFill>
              </a:rPr>
              <a:t>credentials</a:t>
            </a:r>
            <a:r>
              <a:rPr lang="en-US" sz="1400" dirty="0"/>
              <a:t> (username </a:t>
            </a:r>
            <a:r>
              <a:rPr lang="en-US" sz="1400" dirty="0" smtClean="0"/>
              <a:t>&amp; </a:t>
            </a:r>
            <a:r>
              <a:rPr lang="en-US" sz="1400" dirty="0"/>
              <a:t>password) are </a:t>
            </a:r>
            <a:r>
              <a:rPr lang="en-US" sz="1400" dirty="0">
                <a:solidFill>
                  <a:srgbClr val="FFFF00"/>
                </a:solidFill>
              </a:rPr>
              <a:t>OK</a:t>
            </a:r>
            <a:r>
              <a:rPr lang="en-US" sz="1400" dirty="0"/>
              <a:t>, the server will send you back the WPA2 key to use, and the rest of your session will then be encrypted at the Link </a:t>
            </a:r>
            <a:r>
              <a:rPr lang="en-US" sz="1400" dirty="0" smtClean="0"/>
              <a:t>layer </a:t>
            </a:r>
            <a:r>
              <a:rPr lang="en-US" sz="1400" dirty="0"/>
              <a:t>level using WPA2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295400"/>
            <a:ext cx="2247900" cy="2905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478764"/>
            <a:ext cx="2762998" cy="18458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1115" y="6279775"/>
            <a:ext cx="3397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Server in Ward Hall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28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Wireless </a:t>
            </a:r>
            <a:r>
              <a:rPr lang="en-US" sz="4100" b="1" dirty="0" err="1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Comms</a:t>
            </a:r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at Sea</a:t>
            </a:r>
            <a:endParaRPr lang="en-US" sz="41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 descr="http://web.mst.edu/~rogersda/military_service/perisco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29691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The Wireless </a:t>
            </a:r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Warfare</a:t>
            </a:r>
            <a:r>
              <a:rPr lang="en-US" sz="41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Environment</a:t>
            </a:r>
            <a:endParaRPr lang="en-US" sz="41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http://theproblemwithwindpower.com/info/sanguineGlengarryForestELF_files/elfsubcom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4390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/>
          <p:nvPr/>
        </p:nvSpPr>
        <p:spPr>
          <a:xfrm>
            <a:off x="-1524000" y="1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2133600" y="2201362"/>
            <a:ext cx="4876800" cy="708527"/>
          </a:xfrm>
          <a:prstGeom prst="rect">
            <a:avLst/>
          </a:prstGeom>
          <a:solidFill>
            <a:srgbClr val="333399"/>
          </a:solidFill>
          <a:ln w="76200">
            <a:solidFill>
              <a:srgbClr val="FFFF00"/>
            </a:solidFill>
          </a:ln>
        </p:spPr>
        <p:txBody>
          <a:bodyPr vert="horz" wrap="square" lIns="0" tIns="3111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287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505200" y="4331434"/>
            <a:ext cx="5257800" cy="1378803"/>
            <a:chOff x="3505200" y="4038600"/>
            <a:chExt cx="5257800" cy="114300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3505200" y="4495800"/>
              <a:ext cx="838200" cy="685800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114800" y="4038600"/>
              <a:ext cx="4648200" cy="68888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</a:rPr>
                <a:t>Link:  Moves packets from one host to another</a:t>
              </a:r>
              <a:r>
                <a:rPr lang="en-US" sz="1600" dirty="0">
                  <a:solidFill>
                    <a:prstClr val="black"/>
                  </a:solidFill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</a:rPr>
                <a:t>within a network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6631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Remember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Our </a:t>
            </a:r>
            <a:r>
              <a:rPr lang="en-US" b="1" dirty="0">
                <a:solidFill>
                  <a:srgbClr val="00B0F0"/>
                </a:solidFill>
              </a:rPr>
              <a:t>TCP/IP Stack?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4262"/>
            <a:ext cx="7886700" cy="435133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81400" y="2433637"/>
            <a:ext cx="5181600" cy="1371600"/>
            <a:chOff x="3429000" y="4009072"/>
            <a:chExt cx="5181600" cy="13716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429000" y="4547682"/>
              <a:ext cx="838200" cy="832990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962400" y="4009072"/>
              <a:ext cx="4648200" cy="107721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</a:rPr>
                <a:t>Transport:  Facilitates transfer of bytes from host to host by breaking up data into packets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</a:rPr>
                <a:t>Ex: TCP protocol breaking up a GET request into sequential packets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1400" y="1366837"/>
            <a:ext cx="5181600" cy="1295400"/>
            <a:chOff x="3581400" y="1143000"/>
            <a:chExt cx="5181600" cy="12954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3581400" y="1743164"/>
              <a:ext cx="685800" cy="695236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114800" y="1143000"/>
              <a:ext cx="4648200" cy="107721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</a:rPr>
                <a:t>Application:  Deals with programs on different hosts that want to communicate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</a:rPr>
                <a:t>Ex: HTTP protocol governs how GET requests are formatted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81400" y="3500437"/>
            <a:ext cx="5181600" cy="1143000"/>
            <a:chOff x="3581400" y="2971800"/>
            <a:chExt cx="5181600" cy="1143000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3581400" y="3429000"/>
              <a:ext cx="838200" cy="685800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114800" y="2971800"/>
              <a:ext cx="4648200" cy="83099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</a:rPr>
                <a:t>Network:  Routes packets via internet from source to destination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</a:rPr>
                <a:t>Ensures valid addresses are used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29000" y="5036849"/>
            <a:ext cx="5334000" cy="1359188"/>
            <a:chOff x="3429000" y="4038600"/>
            <a:chExt cx="5334000" cy="135918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3429000" y="4495800"/>
              <a:ext cx="914400" cy="901988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114800" y="4038600"/>
              <a:ext cx="4648200" cy="83099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</a:rPr>
                <a:t>Physical:  Actual infrastructure that facilitates communication, etc.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</a:rPr>
                <a:t>Ex: cables, boxes, wires, radio waves, etc.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625821"/>
              </p:ext>
            </p:extLst>
          </p:nvPr>
        </p:nvGraphicFramePr>
        <p:xfrm>
          <a:off x="304800" y="1747837"/>
          <a:ext cx="3352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APPLICATION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TRANSPORT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NETWORK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LINK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PHYSICAL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8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4572000"/>
            <a:ext cx="8686800" cy="1295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Wired</a:t>
            </a:r>
            <a:r>
              <a:rPr lang="en-US" b="1" dirty="0">
                <a:solidFill>
                  <a:srgbClr val="00B0F0"/>
                </a:solidFill>
              </a:rPr>
              <a:t> vs. Wireless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Network Stack Comparison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Wired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 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Wireless</a:t>
            </a:r>
          </a:p>
          <a:p>
            <a:pPr marL="13716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-----------</a:t>
            </a:r>
          </a:p>
          <a:p>
            <a:pPr marL="13716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-same-      Application      -same-</a:t>
            </a:r>
          </a:p>
          <a:p>
            <a:pPr marL="13716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-----------</a:t>
            </a:r>
          </a:p>
          <a:p>
            <a:pPr marL="13716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-same-       Transport       -same-</a:t>
            </a:r>
          </a:p>
          <a:p>
            <a:pPr marL="13716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-----------</a:t>
            </a:r>
          </a:p>
          <a:p>
            <a:pPr marL="13716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-same-       Network         -same-</a:t>
            </a:r>
          </a:p>
          <a:p>
            <a:pPr marL="13716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-----------</a:t>
            </a:r>
          </a:p>
          <a:p>
            <a:pPr marL="13716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e.g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Ethernet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→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Link     ←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e.g.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802.11</a:t>
            </a:r>
          </a:p>
          <a:p>
            <a:pPr marL="13716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-----------</a:t>
            </a:r>
          </a:p>
          <a:p>
            <a:pPr marL="13716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e.g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Cables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→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Physical   ←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e.g.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adios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-----------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Wireless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524500" cy="4994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know what Ethernet cables are…</a:t>
            </a:r>
          </a:p>
          <a:p>
            <a:r>
              <a:rPr lang="en-US" dirty="0" smtClean="0"/>
              <a:t>And you know what a radio signal is…</a:t>
            </a:r>
          </a:p>
          <a:p>
            <a:r>
              <a:rPr lang="en-US" dirty="0" smtClean="0"/>
              <a:t>But what the heck is 802.11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4300" dirty="0" smtClean="0"/>
          </a:p>
          <a:p>
            <a:r>
              <a:rPr lang="en-US" dirty="0" smtClean="0"/>
              <a:t>It’s </a:t>
            </a:r>
            <a:r>
              <a:rPr lang="en-US" dirty="0" smtClean="0"/>
              <a:t>a communication standard: i.e. the Mbps and frequency a communication will use.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524953"/>
            <a:ext cx="2628900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326802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Ethernet Cable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3720230"/>
            <a:ext cx="2857500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1700" y="5948013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Radio signal </a:t>
            </a:r>
          </a:p>
          <a:p>
            <a:pPr algn="ctr"/>
            <a:r>
              <a:rPr lang="en-US" dirty="0" smtClean="0"/>
              <a:t>[playing </a:t>
            </a:r>
            <a:r>
              <a:rPr lang="en-US" dirty="0" smtClean="0"/>
              <a:t>Green Day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3352800"/>
            <a:ext cx="205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  <a:endParaRPr lang="en-US" sz="13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The</a:t>
            </a:r>
            <a:r>
              <a:rPr lang="en-US" b="1" dirty="0">
                <a:solidFill>
                  <a:srgbClr val="00B0F0"/>
                </a:solidFill>
              </a:rPr>
              <a:t> IEEE 802.11 Family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09160"/>
          </a:xfrm>
        </p:spPr>
        <p:txBody>
          <a:bodyPr/>
          <a:lstStyle/>
          <a:p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Several iterations of the 802.11 standard:</a:t>
            </a:r>
          </a:p>
          <a:p>
            <a:pPr lvl="1"/>
            <a:r>
              <a:rPr lang="en-US" dirty="0" smtClean="0"/>
              <a:t>Most differ by frequency and data rate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0479"/>
              </p:ext>
            </p:extLst>
          </p:nvPr>
        </p:nvGraphicFramePr>
        <p:xfrm>
          <a:off x="228600" y="2663190"/>
          <a:ext cx="8686799" cy="2594610"/>
        </p:xfrm>
        <a:graphic>
          <a:graphicData uri="http://schemas.openxmlformats.org/drawingml/2006/table">
            <a:tbl>
              <a:tblPr/>
              <a:tblGrid>
                <a:gridCol w="1246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407">
                  <a:extLst>
                    <a:ext uri="{9D8B030D-6E8A-4147-A177-3AD203B41FA5}">
                      <a16:colId xmlns:a16="http://schemas.microsoft.com/office/drawing/2014/main" val="1360221273"/>
                    </a:ext>
                  </a:extLst>
                </a:gridCol>
                <a:gridCol w="436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Standard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Adopted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Data Rate (Mbps)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Frequency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1997</a:t>
                      </a:r>
                      <a:endParaRPr lang="en-US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1, 2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 GHz</a:t>
                      </a:r>
                      <a:endParaRPr lang="en-US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802.11a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1999</a:t>
                      </a:r>
                      <a:endParaRPr lang="en-US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6, 9, 12, 18, 24, 36, 48, 54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GHz, 3.7 GHz </a:t>
                      </a:r>
                      <a:endParaRPr lang="en-US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802.11b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1999</a:t>
                      </a:r>
                      <a:endParaRPr lang="en-US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5.5, 11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 GHz</a:t>
                      </a:r>
                      <a:endParaRPr lang="en-US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802.11g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6, 9, 12, 18, 24, 36, 48, 54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 GHz</a:t>
                      </a:r>
                      <a:endParaRPr lang="en-US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802.11n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7.2, 14.4, 15, 21.7, 28.9, 30, 43.3, 45, 57.8, 60, 65, 72.2, 90, 120, 135, 150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 GHz, 5 GHz</a:t>
                      </a:r>
                      <a:endParaRPr lang="en-US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802.11ac</a:t>
                      </a:r>
                      <a:endParaRPr lang="en-US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347,</a:t>
                      </a:r>
                      <a:r>
                        <a:rPr lang="en-US" baseline="0" dirty="0" smtClean="0"/>
                        <a:t> 800, 1.7 </a:t>
                      </a:r>
                      <a:r>
                        <a:rPr lang="en-US" baseline="0" dirty="0" err="1" smtClean="0"/>
                        <a:t>Gbps</a:t>
                      </a:r>
                      <a:r>
                        <a:rPr lang="en-US" baseline="0" dirty="0" smtClean="0"/>
                        <a:t>, 3.5 </a:t>
                      </a:r>
                      <a:r>
                        <a:rPr lang="en-US" baseline="0" dirty="0" err="1" smtClean="0"/>
                        <a:t>Gbps</a:t>
                      </a:r>
                      <a:endParaRPr lang="en-US" dirty="0" smtClean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GHz</a:t>
                      </a:r>
                      <a:endParaRPr lang="en-US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559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1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100" y="113681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Wireless Networks:  Basic Setup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71600"/>
            <a:ext cx="64008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Station</a:t>
            </a:r>
            <a:r>
              <a:rPr lang="en-US" dirty="0"/>
              <a:t>: Anything with a radio that can play </a:t>
            </a:r>
            <a:r>
              <a:rPr lang="en-US" dirty="0" smtClean="0"/>
              <a:t>802.11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Note </a:t>
            </a:r>
            <a:r>
              <a:rPr lang="en-US" dirty="0"/>
              <a:t>that 802.11 radios have MAC addresses just like </a:t>
            </a:r>
            <a:r>
              <a:rPr lang="en-US" dirty="0" err="1"/>
              <a:t>ethernet</a:t>
            </a:r>
            <a:r>
              <a:rPr lang="en-US" dirty="0"/>
              <a:t> cards</a:t>
            </a:r>
          </a:p>
          <a:p>
            <a:r>
              <a:rPr lang="en-US" b="1" u="sng" dirty="0" smtClean="0"/>
              <a:t>Base </a:t>
            </a:r>
            <a:r>
              <a:rPr lang="en-US" b="1" u="sng" dirty="0"/>
              <a:t>station</a:t>
            </a:r>
            <a:r>
              <a:rPr lang="en-US" dirty="0"/>
              <a:t>: The base station acts like a hub in a wireless network. The other stations send any network traffic to it, which it then broadcasts out for all stations to receive. </a:t>
            </a:r>
            <a:endParaRPr lang="en-US" dirty="0" smtClean="0"/>
          </a:p>
          <a:p>
            <a:pPr lvl="1"/>
            <a:r>
              <a:rPr lang="en-US" b="1" i="1" dirty="0" smtClean="0"/>
              <a:t>WAP </a:t>
            </a:r>
            <a:r>
              <a:rPr lang="en-US" b="1" i="1" dirty="0"/>
              <a:t>- Wireless Access Point - is more or less a synonym</a:t>
            </a:r>
            <a:r>
              <a:rPr lang="en-US" b="1" i="1" dirty="0" smtClean="0"/>
              <a:t>.</a:t>
            </a:r>
            <a:r>
              <a:rPr lang="en-US" b="1" dirty="0" smtClean="0"/>
              <a:t>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We </a:t>
            </a:r>
            <a:r>
              <a:rPr lang="en-US" dirty="0"/>
              <a:t>will refer to the other stations on the network as host stations.</a:t>
            </a:r>
          </a:p>
          <a:p>
            <a:pPr>
              <a:spcAft>
                <a:spcPts val="1200"/>
              </a:spcAft>
            </a:pPr>
            <a:r>
              <a:rPr lang="en-US" b="1" u="sng" dirty="0" smtClean="0"/>
              <a:t>Basic Service Set (BSS)</a:t>
            </a:r>
            <a:r>
              <a:rPr lang="en-US" dirty="0" smtClean="0"/>
              <a:t>: </a:t>
            </a:r>
            <a:r>
              <a:rPr lang="en-US" dirty="0"/>
              <a:t>A base station and the hosts stations that are communicating with/through </a:t>
            </a:r>
            <a:r>
              <a:rPr lang="en-US" dirty="0" smtClean="0"/>
              <a:t>it. </a:t>
            </a:r>
          </a:p>
          <a:p>
            <a:r>
              <a:rPr lang="en-US" b="1" u="sng" dirty="0" smtClean="0"/>
              <a:t>BSSID</a:t>
            </a:r>
            <a:r>
              <a:rPr lang="en-US" b="1" dirty="0" smtClean="0"/>
              <a:t>: </a:t>
            </a:r>
            <a:r>
              <a:rPr lang="en-US" dirty="0" smtClean="0"/>
              <a:t>The </a:t>
            </a:r>
            <a:r>
              <a:rPr lang="en-US" dirty="0"/>
              <a:t>BSS can be uniquely identified by the MAC address of the base </a:t>
            </a:r>
            <a:r>
              <a:rPr lang="en-US" dirty="0" smtClean="0"/>
              <a:t>station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712" y="4392846"/>
            <a:ext cx="2479887" cy="1859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1712" y="6336268"/>
            <a:ext cx="244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Service Set (BSS)</a:t>
            </a:r>
            <a:endParaRPr lang="en-US" dirty="0"/>
          </a:p>
        </p:txBody>
      </p:sp>
      <p:pic>
        <p:nvPicPr>
          <p:cNvPr id="9" name="Picture 2" descr="http://upload.wikimedia.org/wikipedia/commons/d/d9/4_port_netgear_ethernet_hu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667001" cy="17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00800" y="3509359"/>
            <a:ext cx="285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Hub. Do you remember the problem with hubs?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Your</a:t>
            </a:r>
            <a:r>
              <a:rPr lang="en-US" b="1" dirty="0">
                <a:solidFill>
                  <a:srgbClr val="00B0F0"/>
                </a:solidFill>
              </a:rPr>
              <a:t> Home </a:t>
            </a:r>
            <a:r>
              <a:rPr lang="en-US" b="1" dirty="0" err="1" smtClean="0">
                <a:solidFill>
                  <a:srgbClr val="00B0F0"/>
                </a:solidFill>
              </a:rPr>
              <a:t>WiFi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Equipment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4098" name="Picture 2" descr="http://rona.cs.usna.edu/~wcbrown/si110/lec/l20/homeUseBox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38" y="2524125"/>
            <a:ext cx="4974562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ona.cs.usna.edu/~wcbrown/si110/lec/l20/hw/linksysB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82997"/>
            <a:ext cx="2952173" cy="267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0400" y="3962400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prstClr val="white"/>
                </a:solidFill>
              </a:rPr>
              <a:t>=</a:t>
            </a:r>
            <a:endParaRPr lang="en-US" sz="60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295400"/>
            <a:ext cx="8001000" cy="877163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1700"/>
            </a:lvl1pPr>
            <a:lvl2pPr marL="1042416" lvl="1" indent="-457200">
              <a:spcBef>
                <a:spcPct val="20000"/>
              </a:spcBef>
              <a:buClr>
                <a:schemeClr val="tx1"/>
              </a:buClr>
              <a:buSzPct val="80000"/>
              <a:buFont typeface="+mj-lt"/>
              <a:buAutoNum type="arabicPeriod"/>
              <a:defRPr kumimoji="0" sz="1700"/>
            </a:lvl2pPr>
            <a:lvl3pPr marL="1133856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/>
            </a:lvl3pPr>
            <a:lvl4pPr marL="1353312" indent="-182880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/>
            </a:lvl4pPr>
            <a:lvl5pPr marL="1545336" indent="-182880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/>
            </a:lvl5pPr>
            <a:lvl6pPr marL="1764792" indent="-182880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/>
            </a:lvl6pPr>
            <a:lvl7pPr marL="1965960" indent="-182880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/>
            </a:lvl7pPr>
            <a:lvl8pPr marL="2167128" indent="-182880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/>
            </a:lvl8pPr>
            <a:lvl9pPr marL="2368296" indent="-182880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baseline="0"/>
            </a:lvl9pPr>
          </a:lstStyle>
          <a:p>
            <a:pPr marL="137160" indent="0">
              <a:buNone/>
            </a:pPr>
            <a:r>
              <a:rPr lang="en-US" sz="2000" dirty="0"/>
              <a:t>Home </a:t>
            </a:r>
            <a:r>
              <a:rPr lang="en-US" sz="2000" dirty="0" err="1" smtClean="0"/>
              <a:t>WiFi</a:t>
            </a:r>
            <a:r>
              <a:rPr lang="en-US" sz="2000" dirty="0" smtClean="0"/>
              <a:t> </a:t>
            </a:r>
            <a:r>
              <a:rPr lang="en-US" sz="2000" dirty="0"/>
              <a:t>equipment usually comes with a box that people call a “wireless router” but really it is a </a:t>
            </a:r>
            <a:r>
              <a:rPr lang="en-US" sz="2000" dirty="0">
                <a:solidFill>
                  <a:srgbClr val="FFFF00"/>
                </a:solidFill>
              </a:rPr>
              <a:t>base station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FF00"/>
                </a:solidFill>
              </a:rPr>
              <a:t>switch</a:t>
            </a:r>
            <a:r>
              <a:rPr lang="en-US" sz="2000" dirty="0"/>
              <a:t>, </a:t>
            </a:r>
            <a:r>
              <a:rPr lang="en-US" sz="2000" dirty="0" smtClean="0"/>
              <a:t>and (gateway) </a:t>
            </a:r>
            <a:r>
              <a:rPr lang="en-US" sz="2000" dirty="0">
                <a:solidFill>
                  <a:srgbClr val="FFFF00"/>
                </a:solidFill>
              </a:rPr>
              <a:t>router</a:t>
            </a:r>
            <a:r>
              <a:rPr lang="en-US" sz="2000" dirty="0"/>
              <a:t> rolled into one </a:t>
            </a:r>
            <a:r>
              <a:rPr lang="en-US" sz="2000" dirty="0" smtClean="0"/>
              <a:t>device.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Default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B0F0"/>
                </a:solidFill>
              </a:rPr>
              <a:t>Gateway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562600" cy="50774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Router that provides access </a:t>
            </a:r>
            <a:r>
              <a:rPr lang="en-US" dirty="0" smtClean="0"/>
              <a:t>to networks outside </a:t>
            </a:r>
            <a:r>
              <a:rPr lang="en-US" dirty="0"/>
              <a:t>of the local </a:t>
            </a:r>
            <a:r>
              <a:rPr lang="en-US" dirty="0" smtClean="0"/>
              <a:t>network</a:t>
            </a:r>
            <a:endParaRPr lang="en-US" dirty="0"/>
          </a:p>
          <a:p>
            <a:r>
              <a:rPr lang="en-US" dirty="0" smtClean="0"/>
              <a:t>Host first determines if the destination IP address is on its local network</a:t>
            </a:r>
          </a:p>
          <a:p>
            <a:pPr lvl="1"/>
            <a:r>
              <a:rPr lang="en-US" dirty="0" smtClean="0"/>
              <a:t>If so, data is transferred directly to that host</a:t>
            </a:r>
          </a:p>
          <a:p>
            <a:pPr lvl="2"/>
            <a:r>
              <a:rPr lang="en-US" dirty="0" smtClean="0"/>
              <a:t>Using the host’s MAC address</a:t>
            </a:r>
          </a:p>
          <a:p>
            <a:r>
              <a:rPr lang="en-US" dirty="0" smtClean="0"/>
              <a:t>Traffic destined outside the local network must be passed to the default gateway</a:t>
            </a:r>
          </a:p>
          <a:p>
            <a:pPr lvl="1"/>
            <a:r>
              <a:rPr lang="en-US" dirty="0" smtClean="0"/>
              <a:t>Default gateway determines the best path to the destination network</a:t>
            </a:r>
          </a:p>
          <a:p>
            <a:pPr lvl="2"/>
            <a:r>
              <a:rPr lang="en-US" dirty="0" smtClean="0"/>
              <a:t>Forwards the data to the next hop on that 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048" y="1731494"/>
            <a:ext cx="2964452" cy="2002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3572"/>
          <a:stretch/>
        </p:blipFill>
        <p:spPr>
          <a:xfrm>
            <a:off x="5889855" y="3886200"/>
            <a:ext cx="306677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S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CS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CS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USNA Slide Template 1">
  <a:themeElements>
    <a:clrScheme name="Custom 6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NA Slide Template 1" id="{857A110D-ECC9-48E0-B72E-4752B9C54FAD}" vid="{2EA20FB0-2F95-4085-9741-D2CDDCCC160A}"/>
    </a:ext>
  </a:extLst>
</a:theme>
</file>

<file path=ppt/theme/theme7.xml><?xml version="1.0" encoding="utf-8"?>
<a:theme xmlns:a="http://schemas.openxmlformats.org/drawingml/2006/main" name="1_USNA Slide Template 1">
  <a:themeElements>
    <a:clrScheme name="Custom 6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NA Slide Template 1" id="{857A110D-ECC9-48E0-B72E-4752B9C54FAD}" vid="{2EA20FB0-2F95-4085-9741-D2CDDCCC16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CCSS</Template>
  <TotalTime>3013</TotalTime>
  <Words>1979</Words>
  <Application>Microsoft Office PowerPoint</Application>
  <PresentationFormat>On-screen Show (4:3)</PresentationFormat>
  <Paragraphs>257</Paragraphs>
  <Slides>23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Arial</vt:lpstr>
      <vt:lpstr>Book Antiqua</vt:lpstr>
      <vt:lpstr>Calibri</vt:lpstr>
      <vt:lpstr>Calibri Light</vt:lpstr>
      <vt:lpstr>Courier New</vt:lpstr>
      <vt:lpstr>Lucida Sans</vt:lpstr>
      <vt:lpstr>Wingdings</vt:lpstr>
      <vt:lpstr>Wingdings 2</vt:lpstr>
      <vt:lpstr>Wingdings 3</vt:lpstr>
      <vt:lpstr>CCSS</vt:lpstr>
      <vt:lpstr>1_Apex</vt:lpstr>
      <vt:lpstr>1_CCSS</vt:lpstr>
      <vt:lpstr>2_CCSS</vt:lpstr>
      <vt:lpstr>Office Theme</vt:lpstr>
      <vt:lpstr>USNA Slide Template 1</vt:lpstr>
      <vt:lpstr>1_USNA Slide Template 1</vt:lpstr>
      <vt:lpstr>Wireless Networks USNA SY110 </vt:lpstr>
      <vt:lpstr>Wireless</vt:lpstr>
      <vt:lpstr>Remember Our TCP/IP Stack?</vt:lpstr>
      <vt:lpstr>Wired vs. Wireless Network Stack Comparison</vt:lpstr>
      <vt:lpstr>Wireless</vt:lpstr>
      <vt:lpstr>The IEEE 802.11 Family</vt:lpstr>
      <vt:lpstr>Wireless Networks:  Basic Setup</vt:lpstr>
      <vt:lpstr>Your Home WiFi Equipment</vt:lpstr>
      <vt:lpstr>Default Gateway</vt:lpstr>
      <vt:lpstr>Wireless Networks:  Basic Setup</vt:lpstr>
      <vt:lpstr>Wireless Problem #1</vt:lpstr>
      <vt:lpstr>Wireless Problem #2</vt:lpstr>
      <vt:lpstr>USNA Wireless Infrastructure</vt:lpstr>
      <vt:lpstr>Wireless Problem #3</vt:lpstr>
      <vt:lpstr>Wireless Privacy</vt:lpstr>
      <vt:lpstr>Simple Encryption Example: Caesar Shift Cypher </vt:lpstr>
      <vt:lpstr>Wireless Encryption</vt:lpstr>
      <vt:lpstr>Connecting to the Internet</vt:lpstr>
      <vt:lpstr>Connecting to the Internet</vt:lpstr>
      <vt:lpstr>USNA Wireless Infrastructure  </vt:lpstr>
      <vt:lpstr>Wireless Comms at Sea</vt:lpstr>
      <vt:lpstr>The Wireless Warfare Environment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Scripting</dc:title>
  <dc:creator>Charles D. Spera</dc:creator>
  <cp:lastModifiedBy>Kiehl, Brian LCDR USN USNA Annapolis</cp:lastModifiedBy>
  <cp:revision>187</cp:revision>
  <cp:lastPrinted>2019-03-04T14:39:21Z</cp:lastPrinted>
  <dcterms:created xsi:type="dcterms:W3CDTF">2006-08-16T00:00:00Z</dcterms:created>
  <dcterms:modified xsi:type="dcterms:W3CDTF">2019-10-11T14:37:55Z</dcterms:modified>
</cp:coreProperties>
</file>