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4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3708" r:id="rId4"/>
  </p:sldMasterIdLst>
  <p:notesMasterIdLst>
    <p:notesMasterId r:id="rId31"/>
  </p:notesMasterIdLst>
  <p:handoutMasterIdLst>
    <p:handoutMasterId r:id="rId32"/>
  </p:handoutMasterIdLst>
  <p:sldIdLst>
    <p:sldId id="322" r:id="rId5"/>
    <p:sldId id="260" r:id="rId6"/>
    <p:sldId id="269" r:id="rId7"/>
    <p:sldId id="281" r:id="rId8"/>
    <p:sldId id="324" r:id="rId9"/>
    <p:sldId id="299" r:id="rId10"/>
    <p:sldId id="296" r:id="rId11"/>
    <p:sldId id="298" r:id="rId12"/>
    <p:sldId id="300" r:id="rId13"/>
    <p:sldId id="303" r:id="rId14"/>
    <p:sldId id="316" r:id="rId15"/>
    <p:sldId id="305" r:id="rId16"/>
    <p:sldId id="306" r:id="rId17"/>
    <p:sldId id="307" r:id="rId18"/>
    <p:sldId id="308" r:id="rId19"/>
    <p:sldId id="314" r:id="rId20"/>
    <p:sldId id="315" r:id="rId21"/>
    <p:sldId id="302" r:id="rId22"/>
    <p:sldId id="326" r:id="rId23"/>
    <p:sldId id="317" r:id="rId24"/>
    <p:sldId id="318" r:id="rId25"/>
    <p:sldId id="319" r:id="rId26"/>
    <p:sldId id="320" r:id="rId27"/>
    <p:sldId id="321" r:id="rId28"/>
    <p:sldId id="325" r:id="rId29"/>
    <p:sldId id="32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43C2904-8783-4B74-9C0C-FEF3B4B99099}" type="datetimeFigureOut">
              <a:rPr lang="en-US" smtClean="0"/>
              <a:t>4/2/2019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BB1D456-EBA9-451D-8F08-05A52A0BAD3A}" type="slidenum">
              <a:rPr lang="en-US" smtClean="0"/>
              <a:t>‹#›</a:t>
            </a:fld>
            <a:endParaRPr lang="en-US"/>
          </a:p>
        </p:txBody>
      </p:sp>
    </p:spTree>
    <p:extLst>
      <p:ext uri="{BB962C8B-B14F-4D97-AF65-F5344CB8AC3E}">
        <p14:creationId xmlns:p14="http://schemas.microsoft.com/office/powerpoint/2010/main" val="1625265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ECC0B4-90E1-4013-8F18-C1213526D542}" type="datetimeFigureOut">
              <a:rPr lang="en-US" smtClean="0"/>
              <a:pPr/>
              <a:t>4/2/2019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95938C-6246-40D9-8565-297AB22FB316}" type="slidenum">
              <a:rPr lang="en-US" smtClean="0"/>
              <a:pPr/>
              <a:t>‹#›</a:t>
            </a:fld>
            <a:endParaRPr lang="en-US"/>
          </a:p>
        </p:txBody>
      </p:sp>
    </p:spTree>
    <p:extLst>
      <p:ext uri="{BB962C8B-B14F-4D97-AF65-F5344CB8AC3E}">
        <p14:creationId xmlns:p14="http://schemas.microsoft.com/office/powerpoint/2010/main" val="385100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5CD94DF-15D5-4519-ACAD-A42206BA29BC}"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10330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10</a:t>
            </a:fld>
            <a:endParaRPr lang="en-US"/>
          </a:p>
        </p:txBody>
      </p:sp>
    </p:spTree>
    <p:extLst>
      <p:ext uri="{BB962C8B-B14F-4D97-AF65-F5344CB8AC3E}">
        <p14:creationId xmlns:p14="http://schemas.microsoft.com/office/powerpoint/2010/main" val="49582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11</a:t>
            </a:fld>
            <a:endParaRPr lang="en-US"/>
          </a:p>
        </p:txBody>
      </p:sp>
    </p:spTree>
    <p:extLst>
      <p:ext uri="{BB962C8B-B14F-4D97-AF65-F5344CB8AC3E}">
        <p14:creationId xmlns:p14="http://schemas.microsoft.com/office/powerpoint/2010/main" val="409350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12</a:t>
            </a:fld>
            <a:endParaRPr lang="en-US"/>
          </a:p>
        </p:txBody>
      </p:sp>
    </p:spTree>
    <p:extLst>
      <p:ext uri="{BB962C8B-B14F-4D97-AF65-F5344CB8AC3E}">
        <p14:creationId xmlns:p14="http://schemas.microsoft.com/office/powerpoint/2010/main" val="140953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13</a:t>
            </a:fld>
            <a:endParaRPr lang="en-US"/>
          </a:p>
        </p:txBody>
      </p:sp>
    </p:spTree>
    <p:extLst>
      <p:ext uri="{BB962C8B-B14F-4D97-AF65-F5344CB8AC3E}">
        <p14:creationId xmlns:p14="http://schemas.microsoft.com/office/powerpoint/2010/main" val="27657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14</a:t>
            </a:fld>
            <a:endParaRPr lang="en-US"/>
          </a:p>
        </p:txBody>
      </p:sp>
    </p:spTree>
    <p:extLst>
      <p:ext uri="{BB962C8B-B14F-4D97-AF65-F5344CB8AC3E}">
        <p14:creationId xmlns:p14="http://schemas.microsoft.com/office/powerpoint/2010/main" val="309099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15</a:t>
            </a:fld>
            <a:endParaRPr lang="en-US"/>
          </a:p>
        </p:txBody>
      </p:sp>
    </p:spTree>
    <p:extLst>
      <p:ext uri="{BB962C8B-B14F-4D97-AF65-F5344CB8AC3E}">
        <p14:creationId xmlns:p14="http://schemas.microsoft.com/office/powerpoint/2010/main" val="260081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16</a:t>
            </a:fld>
            <a:endParaRPr lang="en-US"/>
          </a:p>
        </p:txBody>
      </p:sp>
    </p:spTree>
    <p:extLst>
      <p:ext uri="{BB962C8B-B14F-4D97-AF65-F5344CB8AC3E}">
        <p14:creationId xmlns:p14="http://schemas.microsoft.com/office/powerpoint/2010/main" val="2326911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17</a:t>
            </a:fld>
            <a:endParaRPr lang="en-US"/>
          </a:p>
        </p:txBody>
      </p:sp>
    </p:spTree>
    <p:extLst>
      <p:ext uri="{BB962C8B-B14F-4D97-AF65-F5344CB8AC3E}">
        <p14:creationId xmlns:p14="http://schemas.microsoft.com/office/powerpoint/2010/main" val="783522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18</a:t>
            </a:fld>
            <a:endParaRPr lang="en-US"/>
          </a:p>
        </p:txBody>
      </p:sp>
    </p:spTree>
    <p:extLst>
      <p:ext uri="{BB962C8B-B14F-4D97-AF65-F5344CB8AC3E}">
        <p14:creationId xmlns:p14="http://schemas.microsoft.com/office/powerpoint/2010/main" val="72101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4C1DB-DDE1-4DA9-8CBE-A12D5EB3CD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48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5938C-6246-40D9-8565-297AB22FB316}" type="slidenum">
              <a:rPr lang="en-US" smtClean="0"/>
              <a:pPr/>
              <a:t>2</a:t>
            </a:fld>
            <a:endParaRPr lang="en-US"/>
          </a:p>
        </p:txBody>
      </p:sp>
    </p:spTree>
    <p:extLst>
      <p:ext uri="{BB962C8B-B14F-4D97-AF65-F5344CB8AC3E}">
        <p14:creationId xmlns:p14="http://schemas.microsoft.com/office/powerpoint/2010/main" val="1819335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20</a:t>
            </a:fld>
            <a:endParaRPr lang="en-US"/>
          </a:p>
        </p:txBody>
      </p:sp>
    </p:spTree>
    <p:extLst>
      <p:ext uri="{BB962C8B-B14F-4D97-AF65-F5344CB8AC3E}">
        <p14:creationId xmlns:p14="http://schemas.microsoft.com/office/powerpoint/2010/main" val="248723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21</a:t>
            </a:fld>
            <a:endParaRPr lang="en-US"/>
          </a:p>
        </p:txBody>
      </p:sp>
    </p:spTree>
    <p:extLst>
      <p:ext uri="{BB962C8B-B14F-4D97-AF65-F5344CB8AC3E}">
        <p14:creationId xmlns:p14="http://schemas.microsoft.com/office/powerpoint/2010/main" val="413678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22</a:t>
            </a:fld>
            <a:endParaRPr lang="en-US"/>
          </a:p>
        </p:txBody>
      </p:sp>
    </p:spTree>
    <p:extLst>
      <p:ext uri="{BB962C8B-B14F-4D97-AF65-F5344CB8AC3E}">
        <p14:creationId xmlns:p14="http://schemas.microsoft.com/office/powerpoint/2010/main" val="1969605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23</a:t>
            </a:fld>
            <a:endParaRPr lang="en-US"/>
          </a:p>
        </p:txBody>
      </p:sp>
    </p:spTree>
    <p:extLst>
      <p:ext uri="{BB962C8B-B14F-4D97-AF65-F5344CB8AC3E}">
        <p14:creationId xmlns:p14="http://schemas.microsoft.com/office/powerpoint/2010/main" val="3907282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24</a:t>
            </a:fld>
            <a:endParaRPr lang="en-US"/>
          </a:p>
        </p:txBody>
      </p:sp>
    </p:spTree>
    <p:extLst>
      <p:ext uri="{BB962C8B-B14F-4D97-AF65-F5344CB8AC3E}">
        <p14:creationId xmlns:p14="http://schemas.microsoft.com/office/powerpoint/2010/main" val="72650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fld id="{CE95938C-6246-40D9-8565-297AB22FB316}" type="slidenum">
              <a:rPr lang="en-US">
                <a:solidFill>
                  <a:prstClr val="black"/>
                </a:solidFill>
                <a:latin typeface="Calibri"/>
              </a:rPr>
              <a:pPr defTabSz="931774"/>
              <a:t>25</a:t>
            </a:fld>
            <a:endParaRPr lang="en-US">
              <a:solidFill>
                <a:prstClr val="black"/>
              </a:solidFill>
              <a:latin typeface="Calibri"/>
            </a:endParaRPr>
          </a:p>
        </p:txBody>
      </p:sp>
    </p:spTree>
    <p:extLst>
      <p:ext uri="{BB962C8B-B14F-4D97-AF65-F5344CB8AC3E}">
        <p14:creationId xmlns:p14="http://schemas.microsoft.com/office/powerpoint/2010/main" val="128911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5938C-6246-40D9-8565-297AB22FB316}" type="slidenum">
              <a:rPr lang="en-US" smtClean="0"/>
              <a:pPr/>
              <a:t>3</a:t>
            </a:fld>
            <a:endParaRPr lang="en-US"/>
          </a:p>
        </p:txBody>
      </p:sp>
    </p:spTree>
    <p:extLst>
      <p:ext uri="{BB962C8B-B14F-4D97-AF65-F5344CB8AC3E}">
        <p14:creationId xmlns:p14="http://schemas.microsoft.com/office/powerpoint/2010/main" val="414623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5938C-6246-40D9-8565-297AB22FB316}" type="slidenum">
              <a:rPr lang="en-US" smtClean="0"/>
              <a:pPr/>
              <a:t>4</a:t>
            </a:fld>
            <a:endParaRPr lang="en-US"/>
          </a:p>
        </p:txBody>
      </p:sp>
    </p:spTree>
    <p:extLst>
      <p:ext uri="{BB962C8B-B14F-4D97-AF65-F5344CB8AC3E}">
        <p14:creationId xmlns:p14="http://schemas.microsoft.com/office/powerpoint/2010/main" val="25903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fld id="{CE95938C-6246-40D9-8565-297AB22FB316}" type="slidenum">
              <a:rPr lang="en-US">
                <a:solidFill>
                  <a:prstClr val="black"/>
                </a:solidFill>
                <a:latin typeface="Calibri"/>
              </a:rPr>
              <a:pPr defTabSz="931774"/>
              <a:t>5</a:t>
            </a:fld>
            <a:endParaRPr lang="en-US">
              <a:solidFill>
                <a:prstClr val="black"/>
              </a:solidFill>
              <a:latin typeface="Calibri"/>
            </a:endParaRPr>
          </a:p>
        </p:txBody>
      </p:sp>
    </p:spTree>
    <p:extLst>
      <p:ext uri="{BB962C8B-B14F-4D97-AF65-F5344CB8AC3E}">
        <p14:creationId xmlns:p14="http://schemas.microsoft.com/office/powerpoint/2010/main" val="73823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6</a:t>
            </a:fld>
            <a:endParaRPr lang="en-US"/>
          </a:p>
        </p:txBody>
      </p:sp>
    </p:spTree>
    <p:extLst>
      <p:ext uri="{BB962C8B-B14F-4D97-AF65-F5344CB8AC3E}">
        <p14:creationId xmlns:p14="http://schemas.microsoft.com/office/powerpoint/2010/main" val="95753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7</a:t>
            </a:fld>
            <a:endParaRPr lang="en-US"/>
          </a:p>
        </p:txBody>
      </p:sp>
    </p:spTree>
    <p:extLst>
      <p:ext uri="{BB962C8B-B14F-4D97-AF65-F5344CB8AC3E}">
        <p14:creationId xmlns:p14="http://schemas.microsoft.com/office/powerpoint/2010/main" val="154162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5938C-6246-40D9-8565-297AB22FB316}" type="slidenum">
              <a:rPr lang="en-US" smtClean="0"/>
              <a:pPr/>
              <a:t>8</a:t>
            </a:fld>
            <a:endParaRPr lang="en-US"/>
          </a:p>
        </p:txBody>
      </p:sp>
    </p:spTree>
    <p:extLst>
      <p:ext uri="{BB962C8B-B14F-4D97-AF65-F5344CB8AC3E}">
        <p14:creationId xmlns:p14="http://schemas.microsoft.com/office/powerpoint/2010/main" val="3127903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5938C-6246-40D9-8565-297AB22FB316}" type="slidenum">
              <a:rPr lang="en-US" smtClean="0"/>
              <a:pPr/>
              <a:t>9</a:t>
            </a:fld>
            <a:endParaRPr lang="en-US"/>
          </a:p>
        </p:txBody>
      </p:sp>
    </p:spTree>
    <p:extLst>
      <p:ext uri="{BB962C8B-B14F-4D97-AF65-F5344CB8AC3E}">
        <p14:creationId xmlns:p14="http://schemas.microsoft.com/office/powerpoint/2010/main" val="17401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9C2361B-B1DB-48EF-9354-8EF46F098C80}" type="datetime1">
              <a:rPr lang="en-US" smtClean="0"/>
              <a:pPr/>
              <a:t>4/2/2019</a:t>
            </a:fld>
            <a:endParaRPr lang="en-US"/>
          </a:p>
        </p:txBody>
      </p:sp>
      <p:sp>
        <p:nvSpPr>
          <p:cNvPr id="17" name="Footer Placeholder 16"/>
          <p:cNvSpPr>
            <a:spLocks noGrp="1"/>
          </p:cNvSpPr>
          <p:nvPr>
            <p:ph type="ftr" sz="quarter" idx="11"/>
          </p:nvPr>
        </p:nvSpPr>
        <p:spPr/>
        <p:txBody>
          <a:bodyPr/>
          <a:lstStyle/>
          <a:p>
            <a:r>
              <a:rPr lang="en-US" smtClean="0"/>
              <a:t>Operating Systems</a:t>
            </a:r>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4004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E3C764-8256-4AF5-B217-318DA4ED5C7A}" type="datetime1">
              <a:rPr lang="en-US" smtClean="0"/>
              <a:pPr/>
              <a:t>4/2/2019</a:t>
            </a:fld>
            <a:endParaRPr lang="en-US"/>
          </a:p>
        </p:txBody>
      </p:sp>
      <p:sp>
        <p:nvSpPr>
          <p:cNvPr id="5" name="Footer Placeholder 4"/>
          <p:cNvSpPr>
            <a:spLocks noGrp="1"/>
          </p:cNvSpPr>
          <p:nvPr>
            <p:ph type="ftr" sz="quarter" idx="11"/>
          </p:nvPr>
        </p:nvSpPr>
        <p:spPr/>
        <p:txBody>
          <a:bodyPr/>
          <a:lstStyle/>
          <a:p>
            <a:r>
              <a:rPr lang="en-US" smtClean="0"/>
              <a:t>Operating Systems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99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89B5D3-E2E6-4304-98B5-318DB132B57A}" type="datetime1">
              <a:rPr lang="en-US" smtClean="0"/>
              <a:pPr/>
              <a:t>4/2/2019</a:t>
            </a:fld>
            <a:endParaRPr lang="en-US"/>
          </a:p>
        </p:txBody>
      </p:sp>
      <p:sp>
        <p:nvSpPr>
          <p:cNvPr id="5" name="Footer Placeholder 4"/>
          <p:cNvSpPr>
            <a:spLocks noGrp="1"/>
          </p:cNvSpPr>
          <p:nvPr>
            <p:ph type="ftr" sz="quarter" idx="11"/>
          </p:nvPr>
        </p:nvSpPr>
        <p:spPr/>
        <p:txBody>
          <a:bodyPr/>
          <a:lstStyle/>
          <a:p>
            <a:r>
              <a:rPr lang="en-US" smtClean="0"/>
              <a:t>Operating Systems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039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2612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0166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550462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4136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9118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32311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0896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878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22E2A3-077B-4CDE-B622-42D45B5121AD}" type="datetime1">
              <a:rPr lang="en-US" smtClean="0"/>
              <a:pPr/>
              <a:t>4/2/2019</a:t>
            </a:fld>
            <a:endParaRPr lang="en-US"/>
          </a:p>
        </p:txBody>
      </p:sp>
      <p:sp>
        <p:nvSpPr>
          <p:cNvPr id="5" name="Footer Placeholder 4"/>
          <p:cNvSpPr>
            <a:spLocks noGrp="1"/>
          </p:cNvSpPr>
          <p:nvPr>
            <p:ph type="ftr" sz="quarter" idx="11"/>
          </p:nvPr>
        </p:nvSpPr>
        <p:spPr/>
        <p:txBody>
          <a:bodyPr/>
          <a:lstStyle/>
          <a:p>
            <a:r>
              <a:rPr lang="en-US" smtClean="0"/>
              <a:t>Operating Systems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529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4403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480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25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6844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1143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2024676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2616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3946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8304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6483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CC8072-BF17-4F7E-8865-B998815226AE}" type="datetime1">
              <a:rPr lang="en-US" smtClean="0"/>
              <a:pPr/>
              <a:t>4/2/2019</a:t>
            </a:fld>
            <a:endParaRPr lang="en-US"/>
          </a:p>
        </p:txBody>
      </p:sp>
      <p:sp>
        <p:nvSpPr>
          <p:cNvPr id="5" name="Footer Placeholder 4"/>
          <p:cNvSpPr>
            <a:spLocks noGrp="1"/>
          </p:cNvSpPr>
          <p:nvPr>
            <p:ph type="ftr" sz="quarter" idx="11"/>
          </p:nvPr>
        </p:nvSpPr>
        <p:spPr/>
        <p:txBody>
          <a:bodyPr/>
          <a:lstStyle/>
          <a:p>
            <a:r>
              <a:rPr lang="en-US" smtClean="0"/>
              <a:t>Operating Systems</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30974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1662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9750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3862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4/2/2019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8837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C698C0-081B-4F71-9265-848672A35594}"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3369951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98C0-081B-4F71-9265-848672A35594}"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1208001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698C0-081B-4F71-9265-848672A35594}"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450811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698C0-081B-4F71-9265-848672A35594}"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2606335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698C0-081B-4F71-9265-848672A35594}"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4160572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698C0-081B-4F71-9265-848672A35594}"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206257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2FA635-3C6D-463E-8B13-C55EF3CF882C}" type="datetime1">
              <a:rPr lang="en-US" smtClean="0"/>
              <a:pPr/>
              <a:t>4/2/2019</a:t>
            </a:fld>
            <a:endParaRPr lang="en-US"/>
          </a:p>
        </p:txBody>
      </p:sp>
      <p:sp>
        <p:nvSpPr>
          <p:cNvPr id="6" name="Footer Placeholder 5"/>
          <p:cNvSpPr>
            <a:spLocks noGrp="1"/>
          </p:cNvSpPr>
          <p:nvPr>
            <p:ph type="ftr" sz="quarter" idx="11"/>
          </p:nvPr>
        </p:nvSpPr>
        <p:spPr/>
        <p:txBody>
          <a:bodyPr/>
          <a:lstStyle/>
          <a:p>
            <a:r>
              <a:rPr lang="en-US" smtClean="0"/>
              <a:t>Operating Systems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7632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98C0-081B-4F71-9265-848672A35594}"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3654009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C698C0-081B-4F71-9265-848672A35594}"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832825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C698C0-081B-4F71-9265-848672A35594}"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3561829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98C0-081B-4F71-9265-848672A35594}"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212972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98C0-081B-4F71-9265-848672A35594}"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7D1A-1DC6-4B69-88CE-F5F9622989F1}" type="slidenum">
              <a:rPr lang="en-US" smtClean="0"/>
              <a:t>‹#›</a:t>
            </a:fld>
            <a:endParaRPr lang="en-US"/>
          </a:p>
        </p:txBody>
      </p:sp>
    </p:spTree>
    <p:extLst>
      <p:ext uri="{BB962C8B-B14F-4D97-AF65-F5344CB8AC3E}">
        <p14:creationId xmlns:p14="http://schemas.microsoft.com/office/powerpoint/2010/main" val="296237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B06185-0E5E-4E26-9A09-C61E4A7B282A}" type="datetime1">
              <a:rPr lang="en-US" smtClean="0"/>
              <a:pPr/>
              <a:t>4/2/2019</a:t>
            </a:fld>
            <a:endParaRPr lang="en-US"/>
          </a:p>
        </p:txBody>
      </p:sp>
      <p:sp>
        <p:nvSpPr>
          <p:cNvPr id="8" name="Footer Placeholder 7"/>
          <p:cNvSpPr>
            <a:spLocks noGrp="1"/>
          </p:cNvSpPr>
          <p:nvPr>
            <p:ph type="ftr" sz="quarter" idx="11"/>
          </p:nvPr>
        </p:nvSpPr>
        <p:spPr/>
        <p:txBody>
          <a:bodyPr/>
          <a:lstStyle/>
          <a:p>
            <a:r>
              <a:rPr lang="en-US" smtClean="0"/>
              <a:t>Operating Systems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71D31F-4A13-4B70-BBBA-1120B62BF1D5}" type="datetime1">
              <a:rPr lang="en-US" smtClean="0"/>
              <a:pPr/>
              <a:t>4/2/2019</a:t>
            </a:fld>
            <a:endParaRPr lang="en-US"/>
          </a:p>
        </p:txBody>
      </p:sp>
      <p:sp>
        <p:nvSpPr>
          <p:cNvPr id="4" name="Footer Placeholder 3"/>
          <p:cNvSpPr>
            <a:spLocks noGrp="1"/>
          </p:cNvSpPr>
          <p:nvPr>
            <p:ph type="ftr" sz="quarter" idx="11"/>
          </p:nvPr>
        </p:nvSpPr>
        <p:spPr/>
        <p:txBody>
          <a:bodyPr/>
          <a:lstStyle/>
          <a:p>
            <a:r>
              <a:rPr lang="en-US" smtClean="0"/>
              <a:t>Operating Systems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399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0F715-55D6-4D65-BD4A-A3C95106BBA2}" type="datetime1">
              <a:rPr lang="en-US" smtClean="0"/>
              <a:pPr/>
              <a:t>4/2/2019</a:t>
            </a:fld>
            <a:endParaRPr lang="en-US"/>
          </a:p>
        </p:txBody>
      </p:sp>
      <p:sp>
        <p:nvSpPr>
          <p:cNvPr id="3" name="Footer Placeholder 2"/>
          <p:cNvSpPr>
            <a:spLocks noGrp="1"/>
          </p:cNvSpPr>
          <p:nvPr>
            <p:ph type="ftr" sz="quarter" idx="11"/>
          </p:nvPr>
        </p:nvSpPr>
        <p:spPr/>
        <p:txBody>
          <a:bodyPr/>
          <a:lstStyle/>
          <a:p>
            <a:r>
              <a:rPr lang="en-US" smtClean="0"/>
              <a:t>Operating Systems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437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AB363A-73F7-4A9C-AACE-F0661453041B}" type="datetime1">
              <a:rPr lang="en-US" smtClean="0"/>
              <a:pPr/>
              <a:t>4/2/2019</a:t>
            </a:fld>
            <a:endParaRPr lang="en-US"/>
          </a:p>
        </p:txBody>
      </p:sp>
      <p:sp>
        <p:nvSpPr>
          <p:cNvPr id="6" name="Footer Placeholder 5"/>
          <p:cNvSpPr>
            <a:spLocks noGrp="1"/>
          </p:cNvSpPr>
          <p:nvPr>
            <p:ph type="ftr" sz="quarter" idx="11"/>
          </p:nvPr>
        </p:nvSpPr>
        <p:spPr/>
        <p:txBody>
          <a:bodyPr/>
          <a:lstStyle/>
          <a:p>
            <a:r>
              <a:rPr lang="en-US" smtClean="0"/>
              <a:t>Operating Systems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87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F8C952-1225-4DFE-B36E-FA3E2E2B3B56}" type="datetime1">
              <a:rPr lang="en-US" smtClean="0"/>
              <a:pPr/>
              <a:t>4/2/2019</a:t>
            </a:fld>
            <a:endParaRPr lang="en-US"/>
          </a:p>
        </p:txBody>
      </p:sp>
      <p:sp>
        <p:nvSpPr>
          <p:cNvPr id="6" name="Footer Placeholder 5"/>
          <p:cNvSpPr>
            <a:spLocks noGrp="1"/>
          </p:cNvSpPr>
          <p:nvPr>
            <p:ph type="ftr" sz="quarter" idx="11"/>
          </p:nvPr>
        </p:nvSpPr>
        <p:spPr/>
        <p:txBody>
          <a:bodyPr/>
          <a:lstStyle/>
          <a:p>
            <a:r>
              <a:rPr lang="en-US" smtClean="0"/>
              <a:t>Operating Systems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303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336FAE6-ADF7-4494-B513-E38FE4C76B17}" type="datetime1">
              <a:rPr lang="en-US" smtClean="0"/>
              <a:pPr/>
              <a:t>4/2/2019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Operating Systems</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22418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pPr>
            <a:fld id="{8BFDA0FB-00FC-495F-A309-EE5A3BF72463}" type="datetimeFigureOut">
              <a:rPr lang="en-US" smtClean="0">
                <a:solidFill>
                  <a:prstClr val="white">
                    <a:shade val="50000"/>
                  </a:prstClr>
                </a:solidFill>
                <a:latin typeface="Arial" charset="0"/>
                <a:cs typeface="Arial" charset="0"/>
              </a:rPr>
              <a:pPr fontAlgn="base">
                <a:spcBef>
                  <a:spcPct val="0"/>
                </a:spcBef>
                <a:spcAft>
                  <a:spcPct val="0"/>
                </a:spcAft>
              </a:pPr>
              <a:t>4/2/2019</a:t>
            </a:fld>
            <a:endParaRPr lang="en-US">
              <a:solidFill>
                <a:prstClr val="white">
                  <a:shade val="50000"/>
                </a:prstClr>
              </a:solidFill>
              <a:latin typeface="Arial" charset="0"/>
              <a:cs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pPr>
            <a:endParaRPr lang="en-US">
              <a:solidFill>
                <a:prstClr val="white">
                  <a:shade val="50000"/>
                </a:prstClr>
              </a:solidFill>
              <a:latin typeface="Arial" charset="0"/>
              <a:cs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pPr>
            <a:fld id="{92C6DC27-AC32-4608-8F74-F209063333D5}" type="slidenum">
              <a:rPr lang="en-US" smtClean="0">
                <a:solidFill>
                  <a:prstClr val="white">
                    <a:shade val="50000"/>
                  </a:prstClr>
                </a:solidFill>
                <a:latin typeface="Arial" charset="0"/>
                <a:cs typeface="Arial" charset="0"/>
              </a:rPr>
              <a:pPr fontAlgn="base">
                <a:spcBef>
                  <a:spcPct val="0"/>
                </a:spcBef>
                <a:spcAft>
                  <a:spcPct val="0"/>
                </a:spcAft>
              </a:pPr>
              <a:t>‹#›</a:t>
            </a:fld>
            <a:endParaRPr lang="en-US">
              <a:solidFill>
                <a:prstClr val="white">
                  <a:shade val="50000"/>
                </a:prstClr>
              </a:solidFill>
              <a:latin typeface="Arial" charset="0"/>
              <a:cs typeface="Arial" charset="0"/>
            </a:endParaRPr>
          </a:p>
        </p:txBody>
      </p:sp>
    </p:spTree>
    <p:extLst>
      <p:ext uri="{BB962C8B-B14F-4D97-AF65-F5344CB8AC3E}">
        <p14:creationId xmlns:p14="http://schemas.microsoft.com/office/powerpoint/2010/main" val="11913890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pPr>
            <a:fld id="{8BFDA0FB-00FC-495F-A309-EE5A3BF72463}" type="datetimeFigureOut">
              <a:rPr lang="en-US" smtClean="0">
                <a:solidFill>
                  <a:prstClr val="white">
                    <a:shade val="50000"/>
                  </a:prstClr>
                </a:solidFill>
                <a:latin typeface="Arial" charset="0"/>
                <a:cs typeface="Arial" charset="0"/>
              </a:rPr>
              <a:pPr fontAlgn="base">
                <a:spcBef>
                  <a:spcPct val="0"/>
                </a:spcBef>
                <a:spcAft>
                  <a:spcPct val="0"/>
                </a:spcAft>
              </a:pPr>
              <a:t>4/2/2019</a:t>
            </a:fld>
            <a:endParaRPr lang="en-US">
              <a:solidFill>
                <a:prstClr val="white">
                  <a:shade val="50000"/>
                </a:prstClr>
              </a:solidFill>
              <a:latin typeface="Arial" charset="0"/>
              <a:cs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pPr>
            <a:endParaRPr lang="en-US">
              <a:solidFill>
                <a:prstClr val="white">
                  <a:shade val="50000"/>
                </a:prstClr>
              </a:solidFill>
              <a:latin typeface="Arial" charset="0"/>
              <a:cs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pPr>
            <a:fld id="{92C6DC27-AC32-4608-8F74-F209063333D5}" type="slidenum">
              <a:rPr lang="en-US" smtClean="0">
                <a:solidFill>
                  <a:prstClr val="white">
                    <a:shade val="50000"/>
                  </a:prstClr>
                </a:solidFill>
                <a:latin typeface="Arial" charset="0"/>
                <a:cs typeface="Arial" charset="0"/>
              </a:rPr>
              <a:pPr fontAlgn="base">
                <a:spcBef>
                  <a:spcPct val="0"/>
                </a:spcBef>
                <a:spcAft>
                  <a:spcPct val="0"/>
                </a:spcAft>
              </a:pPr>
              <a:t>‹#›</a:t>
            </a:fld>
            <a:endParaRPr lang="en-US">
              <a:solidFill>
                <a:prstClr val="white">
                  <a:shade val="50000"/>
                </a:prstClr>
              </a:solidFill>
              <a:latin typeface="Arial" charset="0"/>
              <a:cs typeface="Arial" charset="0"/>
            </a:endParaRPr>
          </a:p>
        </p:txBody>
      </p:sp>
    </p:spTree>
    <p:extLst>
      <p:ext uri="{BB962C8B-B14F-4D97-AF65-F5344CB8AC3E}">
        <p14:creationId xmlns:p14="http://schemas.microsoft.com/office/powerpoint/2010/main" val="90413964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698C0-081B-4F71-9265-848672A35594}" type="datetimeFigureOut">
              <a:rPr lang="en-US" smtClean="0"/>
              <a:t>4/2/2019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7D1A-1DC6-4B69-88CE-F5F9622989F1}" type="slidenum">
              <a:rPr lang="en-US" smtClean="0"/>
              <a:t>‹#›</a:t>
            </a:fld>
            <a:endParaRPr lang="en-US"/>
          </a:p>
        </p:txBody>
      </p:sp>
    </p:spTree>
    <p:extLst>
      <p:ext uri="{BB962C8B-B14F-4D97-AF65-F5344CB8AC3E}">
        <p14:creationId xmlns:p14="http://schemas.microsoft.com/office/powerpoint/2010/main" val="8618639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3HFOlYba-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usna.edu/CyberDept/sy110/lec/firewalls/lec.html"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theguardian.com/uk-news/2017/jun/04/police-praised-for-stopping-london-bridge-attack-in-eight-minut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youtube.com/watch?v=A4FjJ9tH5H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youtu.be/obr9mdKJs_k?t=11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229600" cy="1676400"/>
          </a:xfrm>
        </p:spPr>
        <p:txBody>
          <a:bodyPr>
            <a:normAutofit/>
          </a:bodyPr>
          <a:lstStyle/>
          <a:p>
            <a:r>
              <a:rPr lang="en-US" dirty="0" smtClean="0"/>
              <a:t>Network Security</a:t>
            </a:r>
            <a:br>
              <a:rPr lang="en-US" dirty="0" smtClean="0"/>
            </a:br>
            <a:r>
              <a:rPr lang="en-US" sz="2400" dirty="0" err="1" smtClean="0">
                <a:solidFill>
                  <a:srgbClr val="002060"/>
                </a:solidFill>
              </a:rPr>
              <a:t>usna</a:t>
            </a:r>
            <a:r>
              <a:rPr lang="en-US" sz="2400" dirty="0" smtClean="0">
                <a:solidFill>
                  <a:srgbClr val="002060"/>
                </a:solidFill>
              </a:rPr>
              <a:t> sy110</a:t>
            </a:r>
            <a:endParaRPr lang="en-US" sz="2400" dirty="0">
              <a:solidFill>
                <a:srgbClr val="002060"/>
              </a:solidFill>
            </a:endParaRPr>
          </a:p>
        </p:txBody>
      </p:sp>
      <p:sp>
        <p:nvSpPr>
          <p:cNvPr id="4" name="Title 1"/>
          <p:cNvSpPr txBox="1">
            <a:spLocks/>
          </p:cNvSpPr>
          <p:nvPr/>
        </p:nvSpPr>
        <p:spPr>
          <a:xfrm>
            <a:off x="4876800" y="5334000"/>
            <a:ext cx="4114800" cy="1066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err="1"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Lcdr</a:t>
            </a:r>
            <a:r>
              <a:rPr kumimoji="0" lang="en-US" sz="2400" b="1" i="0" u="none" strike="noStrike" kern="1200" cap="all" spc="0" normalizeH="0" baseline="0" noProof="0" dirty="0"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 Brian Kiehl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all" spc="0" normalizeH="0" baseline="0" noProof="0" dirty="0"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Leahy 101 | 410.293.0935</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all" spc="0" normalizeH="0" baseline="0" noProof="0" dirty="0"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kiehl@usna.edu</a:t>
            </a:r>
            <a:endParaRPr kumimoji="0" lang="en-US" sz="1400" b="1" i="0" u="none" strike="noStrike" kern="1200" cap="all" spc="0" normalizeH="0" baseline="0" noProof="0" dirty="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endParaRPr>
          </a:p>
        </p:txBody>
      </p:sp>
    </p:spTree>
    <p:extLst>
      <p:ext uri="{BB962C8B-B14F-4D97-AF65-F5344CB8AC3E}">
        <p14:creationId xmlns:p14="http://schemas.microsoft.com/office/powerpoint/2010/main" val="368799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32" y="-17585"/>
            <a:ext cx="8229600" cy="1143000"/>
          </a:xfrm>
        </p:spPr>
        <p:txBody>
          <a:bodyPr/>
          <a:lstStyle/>
          <a:p>
            <a:r>
              <a:rPr lang="en-US" dirty="0" smtClean="0"/>
              <a:t>Defender’s Tool: Firewalls</a:t>
            </a:r>
            <a:endParaRPr lang="en-US" dirty="0"/>
          </a:p>
        </p:txBody>
      </p:sp>
      <p:sp>
        <p:nvSpPr>
          <p:cNvPr id="3" name="Content Placeholder 2"/>
          <p:cNvSpPr>
            <a:spLocks noGrp="1"/>
          </p:cNvSpPr>
          <p:nvPr>
            <p:ph idx="1"/>
          </p:nvPr>
        </p:nvSpPr>
        <p:spPr>
          <a:xfrm>
            <a:off x="228600" y="3657600"/>
            <a:ext cx="8534400" cy="3124200"/>
          </a:xfrm>
        </p:spPr>
        <p:txBody>
          <a:bodyPr>
            <a:normAutofit fontScale="85000" lnSpcReduction="10000"/>
          </a:bodyPr>
          <a:lstStyle/>
          <a:p>
            <a:r>
              <a:rPr lang="en-US" sz="2700" dirty="0" smtClean="0"/>
              <a:t>Application, device, </a:t>
            </a:r>
            <a:r>
              <a:rPr lang="en-US" sz="2700" dirty="0"/>
              <a:t>or set of devices designed to permit or deny network transmissions based upon a set of </a:t>
            </a:r>
            <a:r>
              <a:rPr lang="en-US" sz="2700" dirty="0" smtClean="0"/>
              <a:t>criteria.</a:t>
            </a:r>
          </a:p>
          <a:p>
            <a:r>
              <a:rPr lang="en-US" dirty="0" smtClean="0"/>
              <a:t>Used to</a:t>
            </a:r>
          </a:p>
          <a:p>
            <a:pPr lvl="1"/>
            <a:r>
              <a:rPr lang="en-US" dirty="0" smtClean="0"/>
              <a:t>Protect </a:t>
            </a:r>
            <a:r>
              <a:rPr lang="en-US" dirty="0"/>
              <a:t>networks from unauthorized access </a:t>
            </a:r>
            <a:endParaRPr lang="en-US" dirty="0" smtClean="0"/>
          </a:p>
          <a:p>
            <a:pPr lvl="1"/>
            <a:r>
              <a:rPr lang="en-US" dirty="0" smtClean="0"/>
              <a:t>Permitting </a:t>
            </a:r>
            <a:r>
              <a:rPr lang="en-US" dirty="0"/>
              <a:t>legitimate </a:t>
            </a:r>
            <a:r>
              <a:rPr lang="en-US" dirty="0" smtClean="0"/>
              <a:t>communications</a:t>
            </a:r>
          </a:p>
          <a:p>
            <a:r>
              <a:rPr lang="en-US" dirty="0" smtClean="0"/>
              <a:t>Can be implemented as</a:t>
            </a:r>
          </a:p>
          <a:p>
            <a:pPr lvl="1"/>
            <a:r>
              <a:rPr lang="en-US" dirty="0" smtClean="0"/>
              <a:t>Software application</a:t>
            </a:r>
          </a:p>
          <a:p>
            <a:pPr lvl="1"/>
            <a:r>
              <a:rPr lang="en-US" dirty="0" smtClean="0"/>
              <a:t>Specialized hardware devices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792" t="29610" r="6792" b="10919"/>
          <a:stretch/>
        </p:blipFill>
        <p:spPr>
          <a:xfrm>
            <a:off x="4724400" y="1211428"/>
            <a:ext cx="4151940" cy="2209663"/>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 y="1190509"/>
            <a:ext cx="3733800" cy="2230582"/>
          </a:xfrm>
          <a:prstGeom prst="rect">
            <a:avLst/>
          </a:prstGeom>
        </p:spPr>
      </p:pic>
      <p:sp>
        <p:nvSpPr>
          <p:cNvPr id="9" name="TextBox 8"/>
          <p:cNvSpPr txBox="1"/>
          <p:nvPr/>
        </p:nvSpPr>
        <p:spPr>
          <a:xfrm>
            <a:off x="4724400" y="3137772"/>
            <a:ext cx="2438400" cy="2833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t>Rule: don’t allow dogs upstairs.</a:t>
            </a:r>
            <a:endParaRPr lang="en-US" sz="1200" dirty="0"/>
          </a:p>
        </p:txBody>
      </p:sp>
      <p:sp>
        <p:nvSpPr>
          <p:cNvPr id="10" name="TextBox 9"/>
          <p:cNvSpPr txBox="1"/>
          <p:nvPr/>
        </p:nvSpPr>
        <p:spPr>
          <a:xfrm>
            <a:off x="627529" y="3159946"/>
            <a:ext cx="2438400" cy="2833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t>Rule: skateboarders not allowed.</a:t>
            </a:r>
            <a:endParaRPr lang="en-US" sz="1200" dirty="0"/>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4755" y="4434666"/>
            <a:ext cx="2916198" cy="1813733"/>
          </a:xfrm>
          <a:prstGeom prst="rect">
            <a:avLst/>
          </a:prstGeom>
        </p:spPr>
      </p:pic>
    </p:spTree>
    <p:extLst>
      <p:ext uri="{BB962C8B-B14F-4D97-AF65-F5344CB8AC3E}">
        <p14:creationId xmlns:p14="http://schemas.microsoft.com/office/powerpoint/2010/main" val="344647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971800"/>
            <a:ext cx="6858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Firewalls: Access Control Lists</a:t>
            </a:r>
            <a:endParaRPr lang="en-US" dirty="0"/>
          </a:p>
        </p:txBody>
      </p:sp>
      <p:sp>
        <p:nvSpPr>
          <p:cNvPr id="3" name="Content Placeholder 2"/>
          <p:cNvSpPr>
            <a:spLocks noGrp="1"/>
          </p:cNvSpPr>
          <p:nvPr>
            <p:ph idx="1"/>
          </p:nvPr>
        </p:nvSpPr>
        <p:spPr>
          <a:xfrm>
            <a:off x="557212" y="1340634"/>
            <a:ext cx="6757988" cy="3387984"/>
          </a:xfrm>
        </p:spPr>
        <p:txBody>
          <a:bodyPr>
            <a:normAutofit fontScale="77500" lnSpcReduction="20000"/>
          </a:bodyPr>
          <a:lstStyle/>
          <a:p>
            <a:r>
              <a:rPr lang="en-US" dirty="0" smtClean="0"/>
              <a:t>A set of rules (criteria) used to determine whether to allow or reject network traffic</a:t>
            </a:r>
            <a:endParaRPr lang="en-US" i="1" dirty="0" smtClean="0"/>
          </a:p>
          <a:p>
            <a:r>
              <a:rPr lang="en-US" dirty="0" smtClean="0"/>
              <a:t>Host reads Network and Transport layers of received packets</a:t>
            </a:r>
          </a:p>
          <a:p>
            <a:pPr lvl="1"/>
            <a:r>
              <a:rPr lang="en-US" dirty="0" smtClean="0"/>
              <a:t>Looks for criteria that matches ACL rules</a:t>
            </a:r>
          </a:p>
          <a:p>
            <a:pPr lvl="1"/>
            <a:endParaRPr lang="en-US" dirty="0"/>
          </a:p>
          <a:p>
            <a:r>
              <a:rPr lang="en-US" sz="3600" b="1" dirty="0" smtClean="0"/>
              <a:t>Whitelist</a:t>
            </a:r>
            <a:r>
              <a:rPr lang="en-US" dirty="0" smtClean="0"/>
              <a:t> = allow access to a site or service</a:t>
            </a:r>
          </a:p>
          <a:p>
            <a:r>
              <a:rPr lang="en-US" sz="3600" b="1" dirty="0" smtClean="0">
                <a:solidFill>
                  <a:schemeClr val="bg1"/>
                </a:solidFill>
              </a:rPr>
              <a:t>Blacklist</a:t>
            </a:r>
            <a:r>
              <a:rPr lang="en-US" dirty="0" smtClean="0"/>
              <a:t> = disallow access to a site or service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4561242"/>
            <a:ext cx="2286000" cy="1828801"/>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8600" y="4495800"/>
            <a:ext cx="2695575" cy="1959683"/>
          </a:xfrm>
          <a:prstGeom prst="rect">
            <a:avLst/>
          </a:prstGeom>
        </p:spPr>
      </p:pic>
      <p:graphicFrame>
        <p:nvGraphicFramePr>
          <p:cNvPr id="9" name="Table 8"/>
          <p:cNvGraphicFramePr>
            <a:graphicFrameLocks noGrp="1"/>
          </p:cNvGraphicFramePr>
          <p:nvPr>
            <p:extLst/>
          </p:nvPr>
        </p:nvGraphicFramePr>
        <p:xfrm>
          <a:off x="7543800" y="1646687"/>
          <a:ext cx="1295400" cy="182837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292523">
                <a:tc>
                  <a:txBody>
                    <a:bodyPr/>
                    <a:lstStyle/>
                    <a:p>
                      <a:pPr algn="ctr"/>
                      <a:r>
                        <a:rPr lang="en-US" dirty="0" smtClean="0">
                          <a:solidFill>
                            <a:schemeClr val="bg1"/>
                          </a:solidFill>
                        </a:rPr>
                        <a:t>TCP/IP</a:t>
                      </a:r>
                      <a:endParaRPr lang="en-US" dirty="0">
                        <a:solidFill>
                          <a:schemeClr val="bg1"/>
                        </a:solidFill>
                      </a:endParaRPr>
                    </a:p>
                  </a:txBody>
                  <a:tcPr/>
                </a:tc>
                <a:extLst>
                  <a:ext uri="{0D108BD9-81ED-4DB2-BD59-A6C34878D82A}">
                    <a16:rowId xmlns:a16="http://schemas.microsoft.com/office/drawing/2014/main" val="10000"/>
                  </a:ext>
                </a:extLst>
              </a:tr>
              <a:tr h="292523">
                <a:tc>
                  <a:txBody>
                    <a:bodyPr/>
                    <a:lstStyle/>
                    <a:p>
                      <a:pPr algn="ctr"/>
                      <a:r>
                        <a:rPr lang="en-US" sz="1100" b="1" dirty="0" smtClean="0"/>
                        <a:t>APPLICATION</a:t>
                      </a:r>
                      <a:endParaRPr lang="en-US" sz="1100" b="1" dirty="0"/>
                    </a:p>
                  </a:txBody>
                  <a:tcPr/>
                </a:tc>
                <a:extLst>
                  <a:ext uri="{0D108BD9-81ED-4DB2-BD59-A6C34878D82A}">
                    <a16:rowId xmlns:a16="http://schemas.microsoft.com/office/drawing/2014/main" val="10001"/>
                  </a:ext>
                </a:extLst>
              </a:tr>
              <a:tr h="292523">
                <a:tc>
                  <a:txBody>
                    <a:bodyPr/>
                    <a:lstStyle/>
                    <a:p>
                      <a:pPr algn="ctr"/>
                      <a:r>
                        <a:rPr lang="en-US" sz="1100" b="1" dirty="0" smtClean="0"/>
                        <a:t>TRANSPORT</a:t>
                      </a:r>
                      <a:endParaRPr lang="en-US" sz="1100" b="1" dirty="0"/>
                    </a:p>
                  </a:txBody>
                  <a:tcPr/>
                </a:tc>
                <a:extLst>
                  <a:ext uri="{0D108BD9-81ED-4DB2-BD59-A6C34878D82A}">
                    <a16:rowId xmlns:a16="http://schemas.microsoft.com/office/drawing/2014/main" val="10002"/>
                  </a:ext>
                </a:extLst>
              </a:tr>
              <a:tr h="292523">
                <a:tc>
                  <a:txBody>
                    <a:bodyPr/>
                    <a:lstStyle/>
                    <a:p>
                      <a:pPr algn="ctr"/>
                      <a:r>
                        <a:rPr lang="en-US" sz="1100" b="1" dirty="0" smtClean="0"/>
                        <a:t>NETWORK</a:t>
                      </a:r>
                      <a:endParaRPr lang="en-US" sz="1100" b="1" dirty="0"/>
                    </a:p>
                  </a:txBody>
                  <a:tcPr/>
                </a:tc>
                <a:extLst>
                  <a:ext uri="{0D108BD9-81ED-4DB2-BD59-A6C34878D82A}">
                    <a16:rowId xmlns:a16="http://schemas.microsoft.com/office/drawing/2014/main" val="10003"/>
                  </a:ext>
                </a:extLst>
              </a:tr>
              <a:tr h="292523">
                <a:tc>
                  <a:txBody>
                    <a:bodyPr/>
                    <a:lstStyle/>
                    <a:p>
                      <a:pPr algn="ctr"/>
                      <a:r>
                        <a:rPr lang="en-US" sz="1100" b="1" dirty="0" smtClean="0"/>
                        <a:t>LINK</a:t>
                      </a:r>
                      <a:endParaRPr lang="en-US" sz="1100" b="1" dirty="0"/>
                    </a:p>
                  </a:txBody>
                  <a:tcPr/>
                </a:tc>
                <a:extLst>
                  <a:ext uri="{0D108BD9-81ED-4DB2-BD59-A6C34878D82A}">
                    <a16:rowId xmlns:a16="http://schemas.microsoft.com/office/drawing/2014/main" val="10004"/>
                  </a:ext>
                </a:extLst>
              </a:tr>
              <a:tr h="292523">
                <a:tc>
                  <a:txBody>
                    <a:bodyPr/>
                    <a:lstStyle/>
                    <a:p>
                      <a:pPr algn="ctr"/>
                      <a:r>
                        <a:rPr lang="en-US" sz="1100" b="1" dirty="0" smtClean="0"/>
                        <a:t>PHYSICAL</a:t>
                      </a:r>
                      <a:endParaRPr lang="en-US" sz="1100" b="1" dirty="0"/>
                    </a:p>
                  </a:txBody>
                  <a:tcPr/>
                </a:tc>
                <a:extLst>
                  <a:ext uri="{0D108BD9-81ED-4DB2-BD59-A6C34878D82A}">
                    <a16:rowId xmlns:a16="http://schemas.microsoft.com/office/drawing/2014/main" val="10005"/>
                  </a:ext>
                </a:extLst>
              </a:tr>
            </a:tbl>
          </a:graphicData>
        </a:graphic>
      </p:graphicFrame>
      <p:sp>
        <p:nvSpPr>
          <p:cNvPr id="10" name="Rectangle 9"/>
          <p:cNvSpPr/>
          <p:nvPr/>
        </p:nvSpPr>
        <p:spPr>
          <a:xfrm>
            <a:off x="7543800" y="2256286"/>
            <a:ext cx="1295400" cy="639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048500" y="2484438"/>
            <a:ext cx="457200" cy="25876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565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Firewalls: Rule Evaluation</a:t>
            </a:r>
            <a:endParaRPr lang="en-US" dirty="0"/>
          </a:p>
        </p:txBody>
      </p:sp>
      <p:sp>
        <p:nvSpPr>
          <p:cNvPr id="3" name="Content Placeholder 2"/>
          <p:cNvSpPr>
            <a:spLocks noGrp="1"/>
          </p:cNvSpPr>
          <p:nvPr>
            <p:ph idx="1"/>
          </p:nvPr>
        </p:nvSpPr>
        <p:spPr>
          <a:xfrm>
            <a:off x="457200" y="853440"/>
            <a:ext cx="8229600" cy="4709160"/>
          </a:xfrm>
        </p:spPr>
        <p:txBody>
          <a:bodyPr/>
          <a:lstStyle/>
          <a:p>
            <a:r>
              <a:rPr lang="en-US" dirty="0" smtClean="0"/>
              <a:t>Rules are evaluated in order </a:t>
            </a:r>
            <a:r>
              <a:rPr lang="en-US" dirty="0" smtClean="0">
                <a:solidFill>
                  <a:srgbClr val="FFFF00"/>
                </a:solidFill>
              </a:rPr>
              <a:t>from top to bottom</a:t>
            </a:r>
          </a:p>
          <a:p>
            <a:r>
              <a:rPr lang="en-US" dirty="0" smtClean="0"/>
              <a:t>Once a packet meets a rule’s criteria</a:t>
            </a:r>
          </a:p>
          <a:p>
            <a:pPr lvl="1"/>
            <a:r>
              <a:rPr lang="en-US" dirty="0" smtClean="0"/>
              <a:t>The prescribed action is taken</a:t>
            </a:r>
          </a:p>
          <a:p>
            <a:pPr lvl="1"/>
            <a:r>
              <a:rPr lang="en-US" dirty="0" smtClean="0"/>
              <a:t>Remaining rules are ignored</a:t>
            </a:r>
          </a:p>
          <a:p>
            <a:r>
              <a:rPr lang="en-US" dirty="0" smtClean="0"/>
              <a:t>Process is repeated for every packet received</a:t>
            </a:r>
          </a:p>
          <a:p>
            <a:r>
              <a:rPr lang="en-US" i="1" u="sng" dirty="0" smtClean="0"/>
              <a:t>The packets are being filtered</a:t>
            </a:r>
            <a:endParaRPr lang="en-US" i="1" u="sng" dirty="0"/>
          </a:p>
        </p:txBody>
      </p:sp>
      <p:sp>
        <p:nvSpPr>
          <p:cNvPr id="4" name="Footer Placeholder 3"/>
          <p:cNvSpPr>
            <a:spLocks noGrp="1"/>
          </p:cNvSpPr>
          <p:nvPr>
            <p:ph type="ftr" sz="quarter" idx="11"/>
          </p:nvPr>
        </p:nvSpPr>
        <p:spPr/>
        <p:txBody>
          <a:bodyPr/>
          <a:lstStyle/>
          <a:p>
            <a:r>
              <a:rPr lang="en-US" smtClean="0"/>
              <a:t>Firewalls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 y="4267200"/>
            <a:ext cx="8077201" cy="2590800"/>
          </a:xfrm>
          <a:prstGeom prst="rect">
            <a:avLst/>
          </a:prstGeom>
        </p:spPr>
      </p:pic>
    </p:spTree>
    <p:extLst>
      <p:ext uri="{BB962C8B-B14F-4D97-AF65-F5344CB8AC3E}">
        <p14:creationId xmlns:p14="http://schemas.microsoft.com/office/powerpoint/2010/main" val="181410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Firewalls: Rule Criteria</a:t>
            </a:r>
            <a:endParaRPr lang="en-US" dirty="0"/>
          </a:p>
        </p:txBody>
      </p:sp>
      <p:sp>
        <p:nvSpPr>
          <p:cNvPr id="3" name="Content Placeholder 2"/>
          <p:cNvSpPr>
            <a:spLocks noGrp="1"/>
          </p:cNvSpPr>
          <p:nvPr>
            <p:ph idx="1"/>
          </p:nvPr>
        </p:nvSpPr>
        <p:spPr>
          <a:xfrm>
            <a:off x="457200" y="1600200"/>
            <a:ext cx="4343400" cy="4709160"/>
          </a:xfrm>
        </p:spPr>
        <p:txBody>
          <a:bodyPr>
            <a:normAutofit lnSpcReduction="10000"/>
          </a:bodyPr>
          <a:lstStyle/>
          <a:p>
            <a:r>
              <a:rPr lang="en-US" dirty="0"/>
              <a:t>ACLs can filter by</a:t>
            </a:r>
          </a:p>
          <a:p>
            <a:pPr lvl="1"/>
            <a:r>
              <a:rPr lang="en-US" dirty="0"/>
              <a:t>IP address</a:t>
            </a:r>
          </a:p>
          <a:p>
            <a:pPr lvl="1"/>
            <a:r>
              <a:rPr lang="en-US" dirty="0"/>
              <a:t>TCP/UDP port number</a:t>
            </a:r>
          </a:p>
          <a:p>
            <a:pPr lvl="1"/>
            <a:r>
              <a:rPr lang="en-US" dirty="0"/>
              <a:t>Protocol type</a:t>
            </a:r>
          </a:p>
          <a:p>
            <a:r>
              <a:rPr lang="en-US" dirty="0" smtClean="0"/>
              <a:t>More advanced ACLs can filter by</a:t>
            </a:r>
          </a:p>
          <a:p>
            <a:pPr lvl="1"/>
            <a:r>
              <a:rPr lang="en-US" dirty="0" smtClean="0"/>
              <a:t>Rate of traffic</a:t>
            </a:r>
          </a:p>
          <a:p>
            <a:pPr lvl="1"/>
            <a:r>
              <a:rPr lang="en-US" dirty="0" smtClean="0"/>
              <a:t>TCP connection state</a:t>
            </a:r>
          </a:p>
          <a:p>
            <a:pPr lvl="1"/>
            <a:r>
              <a:rPr lang="en-US" dirty="0" smtClean="0"/>
              <a:t>Application Layer content</a:t>
            </a:r>
          </a:p>
          <a:p>
            <a:pPr lvl="1"/>
            <a:r>
              <a:rPr lang="en-US" dirty="0" smtClean="0"/>
              <a:t>And others…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grpSp>
        <p:nvGrpSpPr>
          <p:cNvPr id="8" name="Group 7"/>
          <p:cNvGrpSpPr/>
          <p:nvPr/>
        </p:nvGrpSpPr>
        <p:grpSpPr>
          <a:xfrm>
            <a:off x="4953000" y="1600200"/>
            <a:ext cx="3960159" cy="2900650"/>
            <a:chOff x="5181600" y="1524953"/>
            <a:chExt cx="3350559" cy="2348523"/>
          </a:xfrm>
        </p:grpSpPr>
        <p:pic>
          <p:nvPicPr>
            <p:cNvPr id="6" name="Picture 5"/>
            <p:cNvPicPr>
              <a:picLocks noChangeAspect="1"/>
            </p:cNvPicPr>
            <p:nvPr/>
          </p:nvPicPr>
          <p:blipFill>
            <a:blip r:embed="rId3"/>
            <a:stretch>
              <a:fillRect/>
            </a:stretch>
          </p:blipFill>
          <p:spPr>
            <a:xfrm>
              <a:off x="5181600" y="1524953"/>
              <a:ext cx="3350559" cy="2348523"/>
            </a:xfrm>
            <a:prstGeom prst="rect">
              <a:avLst/>
            </a:prstGeom>
          </p:spPr>
        </p:pic>
        <p:sp>
          <p:nvSpPr>
            <p:cNvPr id="7" name="Rectangle 6"/>
            <p:cNvSpPr/>
            <p:nvPr/>
          </p:nvSpPr>
          <p:spPr>
            <a:xfrm>
              <a:off x="7058023" y="3370556"/>
              <a:ext cx="1445559" cy="502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028079" y="4858598"/>
            <a:ext cx="38100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Try this:</a:t>
            </a:r>
          </a:p>
          <a:p>
            <a:pPr algn="ctr"/>
            <a:r>
              <a:rPr lang="en-US" dirty="0" smtClean="0"/>
              <a:t>To check your firewall profile, open a cmd.exe shell and type</a:t>
            </a:r>
          </a:p>
          <a:p>
            <a:pPr algn="ctr"/>
            <a:endParaRPr lang="en-US" b="1" dirty="0"/>
          </a:p>
          <a:p>
            <a:pPr algn="ctr"/>
            <a:r>
              <a:rPr lang="en-US" b="1" dirty="0" err="1"/>
              <a:t>n</a:t>
            </a:r>
            <a:r>
              <a:rPr lang="en-US" b="1" dirty="0" err="1" smtClean="0"/>
              <a:t>etsh</a:t>
            </a:r>
            <a:r>
              <a:rPr lang="en-US" b="1" dirty="0" smtClean="0"/>
              <a:t> </a:t>
            </a:r>
            <a:r>
              <a:rPr lang="en-US" b="1" dirty="0" err="1" smtClean="0"/>
              <a:t>advfirewall</a:t>
            </a:r>
            <a:r>
              <a:rPr lang="en-US" b="1" dirty="0" smtClean="0"/>
              <a:t> show </a:t>
            </a:r>
            <a:r>
              <a:rPr lang="en-US" b="1" dirty="0" err="1" smtClean="0"/>
              <a:t>allprofiles</a:t>
            </a:r>
            <a:endParaRPr lang="en-US" b="1" dirty="0"/>
          </a:p>
        </p:txBody>
      </p:sp>
    </p:spTree>
    <p:extLst>
      <p:ext uri="{BB962C8B-B14F-4D97-AF65-F5344CB8AC3E}">
        <p14:creationId xmlns:p14="http://schemas.microsoft.com/office/powerpoint/2010/main" val="1244765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145690"/>
            <a:ext cx="8229600" cy="1143000"/>
          </a:xfrm>
        </p:spPr>
        <p:txBody>
          <a:bodyPr/>
          <a:lstStyle/>
          <a:p>
            <a:r>
              <a:rPr lang="en-US" dirty="0" smtClean="0"/>
              <a:t>Software Firewalls</a:t>
            </a:r>
            <a:endParaRPr lang="en-US" dirty="0"/>
          </a:p>
        </p:txBody>
      </p:sp>
      <p:sp>
        <p:nvSpPr>
          <p:cNvPr id="3" name="Content Placeholder 2"/>
          <p:cNvSpPr>
            <a:spLocks noGrp="1"/>
          </p:cNvSpPr>
          <p:nvPr>
            <p:ph idx="1"/>
          </p:nvPr>
        </p:nvSpPr>
        <p:spPr>
          <a:xfrm>
            <a:off x="457200" y="3810000"/>
            <a:ext cx="8534400" cy="3048000"/>
          </a:xfrm>
        </p:spPr>
        <p:txBody>
          <a:bodyPr>
            <a:normAutofit fontScale="85000" lnSpcReduction="20000"/>
          </a:bodyPr>
          <a:lstStyle/>
          <a:p>
            <a:r>
              <a:rPr lang="en-US" dirty="0" smtClean="0"/>
              <a:t>Runs as a service on a host</a:t>
            </a:r>
          </a:p>
          <a:p>
            <a:pPr lvl="1"/>
            <a:r>
              <a:rPr lang="en-US" dirty="0" smtClean="0"/>
              <a:t>Integrated into the network stack</a:t>
            </a:r>
          </a:p>
          <a:p>
            <a:pPr lvl="2"/>
            <a:r>
              <a:rPr lang="en-US" dirty="0" smtClean="0"/>
              <a:t>Allows application to filter network traffic</a:t>
            </a:r>
          </a:p>
          <a:p>
            <a:r>
              <a:rPr lang="en-US" dirty="0" smtClean="0"/>
              <a:t>Many operating system include software-based firewalls</a:t>
            </a:r>
          </a:p>
          <a:p>
            <a:pPr lvl="1"/>
            <a:r>
              <a:rPr lang="en-US" dirty="0" smtClean="0"/>
              <a:t>Windows Firewall</a:t>
            </a:r>
          </a:p>
          <a:p>
            <a:pPr lvl="1"/>
            <a:r>
              <a:rPr lang="en-US" dirty="0" smtClean="0"/>
              <a:t>Linux </a:t>
            </a:r>
            <a:r>
              <a:rPr lang="en-US" dirty="0" err="1" smtClean="0"/>
              <a:t>iptables</a:t>
            </a:r>
            <a:endParaRPr lang="en-US" dirty="0" smtClean="0"/>
          </a:p>
          <a:p>
            <a:r>
              <a:rPr lang="en-US" dirty="0" smtClean="0"/>
              <a:t>Firewall products also available as standalone applications or integrated into security suites</a:t>
            </a:r>
          </a:p>
          <a:p>
            <a:r>
              <a:rPr lang="en-US" dirty="0" smtClean="0"/>
              <a:t>Many routers also have firewall capability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956969"/>
            <a:ext cx="5638800" cy="2776831"/>
          </a:xfrm>
          <a:prstGeom prst="rect">
            <a:avLst/>
          </a:prstGeom>
        </p:spPr>
      </p:pic>
      <p:sp>
        <p:nvSpPr>
          <p:cNvPr id="8" name="TextBox 7"/>
          <p:cNvSpPr txBox="1"/>
          <p:nvPr/>
        </p:nvSpPr>
        <p:spPr>
          <a:xfrm>
            <a:off x="7525871" y="1752600"/>
            <a:ext cx="14478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Windows Firewall screenshot</a:t>
            </a:r>
            <a:endParaRPr lang="en-US" dirty="0"/>
          </a:p>
        </p:txBody>
      </p:sp>
    </p:spTree>
    <p:extLst>
      <p:ext uri="{BB962C8B-B14F-4D97-AF65-F5344CB8AC3E}">
        <p14:creationId xmlns:p14="http://schemas.microsoft.com/office/powerpoint/2010/main" val="4013246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Firewalls</a:t>
            </a:r>
            <a:endParaRPr lang="en-US" dirty="0"/>
          </a:p>
        </p:txBody>
      </p:sp>
      <p:sp>
        <p:nvSpPr>
          <p:cNvPr id="3" name="Content Placeholder 2"/>
          <p:cNvSpPr>
            <a:spLocks noGrp="1"/>
          </p:cNvSpPr>
          <p:nvPr>
            <p:ph idx="1"/>
          </p:nvPr>
        </p:nvSpPr>
        <p:spPr>
          <a:xfrm>
            <a:off x="457200" y="1373933"/>
            <a:ext cx="8229600" cy="4709160"/>
          </a:xfrm>
        </p:spPr>
        <p:txBody>
          <a:bodyPr/>
          <a:lstStyle/>
          <a:p>
            <a:r>
              <a:rPr lang="en-US" dirty="0" smtClean="0"/>
              <a:t>Packet filtering requires additional overhead</a:t>
            </a:r>
          </a:p>
          <a:p>
            <a:pPr lvl="1"/>
            <a:r>
              <a:rPr lang="en-US" dirty="0" smtClean="0"/>
              <a:t>Packets must be dissected and compared against defined rules</a:t>
            </a:r>
          </a:p>
          <a:p>
            <a:pPr lvl="1"/>
            <a:r>
              <a:rPr lang="en-US" dirty="0" smtClean="0"/>
              <a:t>Can significantly affect network performance</a:t>
            </a:r>
          </a:p>
          <a:p>
            <a:r>
              <a:rPr lang="en-US" dirty="0" smtClean="0"/>
              <a:t>Implement the </a:t>
            </a:r>
            <a:r>
              <a:rPr lang="en-US" dirty="0"/>
              <a:t>firewall as a single, specialized </a:t>
            </a:r>
            <a:r>
              <a:rPr lang="en-US" dirty="0" smtClean="0"/>
              <a:t>device</a:t>
            </a:r>
          </a:p>
          <a:p>
            <a:pPr lvl="1"/>
            <a:r>
              <a:rPr lang="en-US" dirty="0" smtClean="0"/>
              <a:t>Usually placed at the network perimeter</a:t>
            </a:r>
            <a:endParaRPr lang="en-US" dirty="0"/>
          </a:p>
          <a:p>
            <a:pPr lvl="1"/>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2194" b="13508"/>
          <a:stretch/>
        </p:blipFill>
        <p:spPr>
          <a:xfrm>
            <a:off x="1905000" y="4648200"/>
            <a:ext cx="5212773" cy="2133600"/>
          </a:xfrm>
          <a:prstGeom prst="rect">
            <a:avLst/>
          </a:prstGeom>
        </p:spPr>
      </p:pic>
    </p:spTree>
    <p:extLst>
      <p:ext uri="{BB962C8B-B14F-4D97-AF65-F5344CB8AC3E}">
        <p14:creationId xmlns:p14="http://schemas.microsoft.com/office/powerpoint/2010/main" val="2326992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8229600" cy="1143000"/>
          </a:xfrm>
        </p:spPr>
        <p:txBody>
          <a:bodyPr>
            <a:normAutofit/>
          </a:bodyPr>
          <a:lstStyle/>
          <a:p>
            <a:r>
              <a:rPr lang="en-US" dirty="0" smtClean="0"/>
              <a:t>Firewall Placement</a:t>
            </a:r>
            <a:r>
              <a:rPr lang="en-US" dirty="0"/>
              <a:t> </a:t>
            </a:r>
            <a:r>
              <a:rPr lang="en-US" dirty="0" smtClean="0"/>
              <a:t>Matters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p:cNvSpPr txBox="1"/>
          <p:nvPr/>
        </p:nvSpPr>
        <p:spPr>
          <a:xfrm>
            <a:off x="272497" y="3833093"/>
            <a:ext cx="8598999" cy="2877711"/>
          </a:xfrm>
          <a:prstGeom prst="rect">
            <a:avLst/>
          </a:prstGeom>
          <a:noFill/>
        </p:spPr>
        <p:txBody>
          <a:bodyPr wrap="square" rtlCol="0">
            <a:spAutoFit/>
          </a:bodyPr>
          <a:lstStyle/>
          <a:p>
            <a:pPr>
              <a:spcAft>
                <a:spcPts val="600"/>
              </a:spcAft>
            </a:pPr>
            <a:r>
              <a:rPr lang="en-US" dirty="0"/>
              <a:t>Suppose the firewall in this diagram is configured with </a:t>
            </a:r>
            <a:r>
              <a:rPr lang="en-US" dirty="0" smtClean="0"/>
              <a:t>an inbound </a:t>
            </a:r>
            <a:r>
              <a:rPr lang="en-US" dirty="0"/>
              <a:t>ACL rule that drops (i.e. filters out) all traffic into the router via the firewall that is bound for port 80. What is the effect in terms of services? </a:t>
            </a:r>
            <a:endParaRPr lang="en-US" dirty="0" smtClean="0"/>
          </a:p>
          <a:p>
            <a:pPr marL="285750" indent="-285750">
              <a:spcAft>
                <a:spcPts val="600"/>
              </a:spcAft>
              <a:buFont typeface="Arial" panose="020B0604020202020204" pitchFamily="34" charset="0"/>
              <a:buChar char="•"/>
            </a:pPr>
            <a:r>
              <a:rPr lang="en-US" sz="1600" dirty="0" smtClean="0"/>
              <a:t>Hosts </a:t>
            </a:r>
            <a:r>
              <a:rPr lang="en-US" sz="1600" dirty="0"/>
              <a:t>on network 8.55.221.0 could access a web server within their own network, since traffic within their own network never goes through the router</a:t>
            </a:r>
            <a:r>
              <a:rPr lang="en-US" sz="1600" dirty="0" smtClean="0"/>
              <a:t>.</a:t>
            </a:r>
          </a:p>
          <a:p>
            <a:pPr marL="285750" indent="-285750">
              <a:spcAft>
                <a:spcPts val="600"/>
              </a:spcAft>
              <a:buFont typeface="Arial" panose="020B0604020202020204" pitchFamily="34" charset="0"/>
              <a:buChar char="•"/>
            </a:pPr>
            <a:r>
              <a:rPr lang="en-US" sz="1600" dirty="0" smtClean="0"/>
              <a:t>Moreover</a:t>
            </a:r>
            <a:r>
              <a:rPr lang="en-US" sz="1600" dirty="0"/>
              <a:t>, these hosts could access a web server on the 111.5.22.0 network, because that traffic, while indeed bound for port 80, is going out of the router via the firewall and so is not stopped by the rule. </a:t>
            </a:r>
            <a:endParaRPr lang="en-US" sz="1600" dirty="0" smtClean="0"/>
          </a:p>
          <a:p>
            <a:pPr marL="285750" indent="-285750">
              <a:spcAft>
                <a:spcPts val="600"/>
              </a:spcAft>
              <a:buFont typeface="Arial" panose="020B0604020202020204" pitchFamily="34" charset="0"/>
              <a:buChar char="•"/>
            </a:pPr>
            <a:r>
              <a:rPr lang="en-US" sz="1600" dirty="0" smtClean="0"/>
              <a:t>However</a:t>
            </a:r>
            <a:r>
              <a:rPr lang="en-US" sz="1600" dirty="0"/>
              <a:t>, hosts from the 111.5.22.0 network cannot access a web server (assuming it's listening on port 80) on the 8.55.221.0 network</a:t>
            </a:r>
            <a:r>
              <a:rPr lang="en-US" sz="1600" dirty="0" smtClean="0"/>
              <a:t>.</a:t>
            </a:r>
            <a:endParaRPr lang="en-US" sz="1600" dirty="0"/>
          </a:p>
        </p:txBody>
      </p:sp>
      <p:grpSp>
        <p:nvGrpSpPr>
          <p:cNvPr id="8" name="Group 7"/>
          <p:cNvGrpSpPr/>
          <p:nvPr/>
        </p:nvGrpSpPr>
        <p:grpSpPr>
          <a:xfrm>
            <a:off x="272498" y="1059371"/>
            <a:ext cx="8598999" cy="2590800"/>
            <a:chOff x="272498" y="1059371"/>
            <a:chExt cx="8598999" cy="259080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498" y="1059371"/>
              <a:ext cx="8598999" cy="2590800"/>
            </a:xfrm>
            <a:prstGeom prst="rect">
              <a:avLst/>
            </a:prstGeom>
          </p:spPr>
        </p:pic>
        <p:sp>
          <p:nvSpPr>
            <p:cNvPr id="7" name="TextBox 6"/>
            <p:cNvSpPr txBox="1"/>
            <p:nvPr/>
          </p:nvSpPr>
          <p:spPr>
            <a:xfrm>
              <a:off x="7957096" y="1676400"/>
              <a:ext cx="914400" cy="276999"/>
            </a:xfrm>
            <a:prstGeom prst="rect">
              <a:avLst/>
            </a:prstGeom>
            <a:noFill/>
          </p:spPr>
          <p:txBody>
            <a:bodyPr wrap="square" rtlCol="0">
              <a:spAutoFit/>
            </a:bodyPr>
            <a:lstStyle/>
            <a:p>
              <a:r>
                <a:rPr lang="en-US" sz="1200" dirty="0" smtClean="0">
                  <a:solidFill>
                    <a:schemeClr val="bg1"/>
                  </a:solidFill>
                </a:rPr>
                <a:t>webserver</a:t>
              </a:r>
              <a:endParaRPr lang="en-US" sz="1200" dirty="0">
                <a:solidFill>
                  <a:schemeClr val="bg1"/>
                </a:solidFill>
              </a:endParaRPr>
            </a:p>
          </p:txBody>
        </p:sp>
      </p:grpSp>
      <p:pic>
        <p:nvPicPr>
          <p:cNvPr id="9" name="Shape 415"/>
          <p:cNvPicPr preferRelativeResize="0"/>
          <p:nvPr/>
        </p:nvPicPr>
        <p:blipFill rotWithShape="1">
          <a:blip r:embed="rId4" cstate="screen">
            <a:alphaModFix/>
            <a:extLst>
              <a:ext uri="{28A0092B-C50C-407E-A947-70E740481C1C}">
                <a14:useLocalDpi xmlns:a14="http://schemas.microsoft.com/office/drawing/2010/main"/>
              </a:ext>
            </a:extLst>
          </a:blip>
          <a:srcRect r="-5407"/>
          <a:stretch/>
        </p:blipFill>
        <p:spPr>
          <a:xfrm>
            <a:off x="533400" y="2591846"/>
            <a:ext cx="1063675" cy="685800"/>
          </a:xfrm>
          <a:prstGeom prst="rect">
            <a:avLst/>
          </a:prstGeom>
          <a:noFill/>
          <a:ln>
            <a:noFill/>
          </a:ln>
        </p:spPr>
      </p:pic>
      <p:cxnSp>
        <p:nvCxnSpPr>
          <p:cNvPr id="10" name="Shape 416"/>
          <p:cNvCxnSpPr/>
          <p:nvPr/>
        </p:nvCxnSpPr>
        <p:spPr>
          <a:xfrm rot="10800000">
            <a:off x="809749" y="2392521"/>
            <a:ext cx="0" cy="234000"/>
          </a:xfrm>
          <a:prstGeom prst="straightConnector1">
            <a:avLst/>
          </a:prstGeom>
          <a:noFill/>
          <a:ln w="9525" cap="flat" cmpd="sng">
            <a:solidFill>
              <a:srgbClr val="FF0000"/>
            </a:solidFill>
            <a:prstDash val="solid"/>
            <a:round/>
            <a:headEnd type="none" w="lg" len="lg"/>
            <a:tailEnd type="triangle" w="lg" len="lg"/>
          </a:ln>
        </p:spPr>
      </p:cxnSp>
      <p:sp>
        <p:nvSpPr>
          <p:cNvPr id="4" name="TextBox 3"/>
          <p:cNvSpPr txBox="1"/>
          <p:nvPr/>
        </p:nvSpPr>
        <p:spPr>
          <a:xfrm>
            <a:off x="3754820" y="1767626"/>
            <a:ext cx="1066800" cy="276999"/>
          </a:xfrm>
          <a:prstGeom prst="rect">
            <a:avLst/>
          </a:prstGeom>
          <a:noFill/>
        </p:spPr>
        <p:txBody>
          <a:bodyPr wrap="square" rtlCol="0">
            <a:spAutoFit/>
          </a:bodyPr>
          <a:lstStyle/>
          <a:p>
            <a:r>
              <a:rPr lang="en-US" sz="1200" dirty="0" smtClean="0">
                <a:solidFill>
                  <a:schemeClr val="bg1"/>
                </a:solidFill>
              </a:rPr>
              <a:t>inbound</a:t>
            </a:r>
            <a:endParaRPr lang="en-US" sz="1200" dirty="0">
              <a:solidFill>
                <a:schemeClr val="bg1"/>
              </a:solidFill>
            </a:endParaRPr>
          </a:p>
        </p:txBody>
      </p:sp>
      <p:sp>
        <p:nvSpPr>
          <p:cNvPr id="11" name="TextBox 10"/>
          <p:cNvSpPr txBox="1"/>
          <p:nvPr/>
        </p:nvSpPr>
        <p:spPr>
          <a:xfrm>
            <a:off x="2895600" y="2796246"/>
            <a:ext cx="1066800" cy="276999"/>
          </a:xfrm>
          <a:prstGeom prst="rect">
            <a:avLst/>
          </a:prstGeom>
          <a:noFill/>
        </p:spPr>
        <p:txBody>
          <a:bodyPr wrap="square" rtlCol="0">
            <a:spAutoFit/>
          </a:bodyPr>
          <a:lstStyle/>
          <a:p>
            <a:r>
              <a:rPr lang="en-US" sz="1200" dirty="0" smtClean="0">
                <a:solidFill>
                  <a:schemeClr val="bg1"/>
                </a:solidFill>
              </a:rPr>
              <a:t>outbound</a:t>
            </a:r>
            <a:endParaRPr lang="en-US" sz="1200" dirty="0">
              <a:solidFill>
                <a:schemeClr val="bg1"/>
              </a:solidFill>
            </a:endParaRPr>
          </a:p>
        </p:txBody>
      </p:sp>
      <p:cxnSp>
        <p:nvCxnSpPr>
          <p:cNvPr id="13" name="Straight Arrow Connector 12"/>
          <p:cNvCxnSpPr/>
          <p:nvPr/>
        </p:nvCxnSpPr>
        <p:spPr>
          <a:xfrm flipH="1">
            <a:off x="3513083" y="1916635"/>
            <a:ext cx="304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665483" y="2934745"/>
            <a:ext cx="3048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5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8229600" cy="1143000"/>
          </a:xfrm>
        </p:spPr>
        <p:txBody>
          <a:bodyPr>
            <a:normAutofit/>
          </a:bodyPr>
          <a:lstStyle/>
          <a:p>
            <a:r>
              <a:rPr lang="en-US" dirty="0" smtClean="0"/>
              <a:t>Firewall Placement</a:t>
            </a:r>
            <a:r>
              <a:rPr lang="en-US" dirty="0"/>
              <a:t> </a:t>
            </a:r>
            <a:r>
              <a:rPr lang="en-US" dirty="0" smtClean="0"/>
              <a:t>Matters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grpSp>
        <p:nvGrpSpPr>
          <p:cNvPr id="12" name="Group 11"/>
          <p:cNvGrpSpPr/>
          <p:nvPr/>
        </p:nvGrpSpPr>
        <p:grpSpPr>
          <a:xfrm>
            <a:off x="272498" y="1059371"/>
            <a:ext cx="8598999" cy="2590800"/>
            <a:chOff x="272498" y="1059371"/>
            <a:chExt cx="8598999" cy="259080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498" y="1059371"/>
              <a:ext cx="8598999" cy="2590800"/>
            </a:xfrm>
            <a:prstGeom prst="rect">
              <a:avLst/>
            </a:prstGeom>
          </p:spPr>
        </p:pic>
        <p:pic>
          <p:nvPicPr>
            <p:cNvPr id="8" name="Shape 4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4130" y="1905000"/>
              <a:ext cx="807469" cy="790903"/>
            </a:xfrm>
            <a:prstGeom prst="rect">
              <a:avLst/>
            </a:prstGeom>
            <a:noFill/>
            <a:ln>
              <a:noFill/>
            </a:ln>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05200" y="2057400"/>
              <a:ext cx="1143000" cy="762000"/>
            </a:xfrm>
            <a:prstGeom prst="rect">
              <a:avLst/>
            </a:prstGeom>
          </p:spPr>
        </p:pic>
      </p:grpSp>
      <p:pic>
        <p:nvPicPr>
          <p:cNvPr id="13" name="Shape 415"/>
          <p:cNvPicPr preferRelativeResize="0"/>
          <p:nvPr/>
        </p:nvPicPr>
        <p:blipFill rotWithShape="1">
          <a:blip r:embed="rId6" cstate="screen">
            <a:alphaModFix/>
            <a:extLst>
              <a:ext uri="{28A0092B-C50C-407E-A947-70E740481C1C}">
                <a14:useLocalDpi xmlns:a14="http://schemas.microsoft.com/office/drawing/2010/main"/>
              </a:ext>
            </a:extLst>
          </a:blip>
          <a:srcRect r="-5407"/>
          <a:stretch/>
        </p:blipFill>
        <p:spPr>
          <a:xfrm>
            <a:off x="501870" y="2680140"/>
            <a:ext cx="1063675" cy="685800"/>
          </a:xfrm>
          <a:prstGeom prst="rect">
            <a:avLst/>
          </a:prstGeom>
          <a:noFill/>
          <a:ln>
            <a:noFill/>
          </a:ln>
        </p:spPr>
      </p:pic>
      <p:cxnSp>
        <p:nvCxnSpPr>
          <p:cNvPr id="14" name="Shape 416"/>
          <p:cNvCxnSpPr/>
          <p:nvPr/>
        </p:nvCxnSpPr>
        <p:spPr>
          <a:xfrm rot="10800000">
            <a:off x="809749" y="2480815"/>
            <a:ext cx="0" cy="234000"/>
          </a:xfrm>
          <a:prstGeom prst="straightConnector1">
            <a:avLst/>
          </a:prstGeom>
          <a:noFill/>
          <a:ln w="9525" cap="flat" cmpd="sng">
            <a:solidFill>
              <a:srgbClr val="FF0000"/>
            </a:solidFill>
            <a:prstDash val="solid"/>
            <a:round/>
            <a:headEnd type="none" w="lg" len="lg"/>
            <a:tailEnd type="triangle" w="lg" len="lg"/>
          </a:ln>
        </p:spPr>
      </p:cxnSp>
      <p:sp>
        <p:nvSpPr>
          <p:cNvPr id="15" name="TextBox 14"/>
          <p:cNvSpPr txBox="1"/>
          <p:nvPr/>
        </p:nvSpPr>
        <p:spPr>
          <a:xfrm>
            <a:off x="7957096" y="1676400"/>
            <a:ext cx="914400" cy="276999"/>
          </a:xfrm>
          <a:prstGeom prst="rect">
            <a:avLst/>
          </a:prstGeom>
          <a:noFill/>
        </p:spPr>
        <p:txBody>
          <a:bodyPr wrap="square" rtlCol="0">
            <a:spAutoFit/>
          </a:bodyPr>
          <a:lstStyle/>
          <a:p>
            <a:r>
              <a:rPr lang="en-US" sz="1200" dirty="0" smtClean="0">
                <a:solidFill>
                  <a:schemeClr val="bg1"/>
                </a:solidFill>
              </a:rPr>
              <a:t>webserver</a:t>
            </a:r>
            <a:endParaRPr lang="en-US" sz="1200" dirty="0">
              <a:solidFill>
                <a:schemeClr val="bg1"/>
              </a:solidFill>
            </a:endParaRPr>
          </a:p>
        </p:txBody>
      </p:sp>
      <p:sp>
        <p:nvSpPr>
          <p:cNvPr id="16" name="Rectangle 15"/>
          <p:cNvSpPr/>
          <p:nvPr/>
        </p:nvSpPr>
        <p:spPr>
          <a:xfrm>
            <a:off x="3562894" y="2119699"/>
            <a:ext cx="228599" cy="63740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hape 416"/>
          <p:cNvCxnSpPr/>
          <p:nvPr/>
        </p:nvCxnSpPr>
        <p:spPr>
          <a:xfrm flipH="1">
            <a:off x="1371600" y="2057399"/>
            <a:ext cx="2191294" cy="0"/>
          </a:xfrm>
          <a:prstGeom prst="straightConnector1">
            <a:avLst/>
          </a:prstGeom>
          <a:noFill/>
          <a:ln w="9525" cap="flat" cmpd="sng">
            <a:solidFill>
              <a:srgbClr val="FF0000"/>
            </a:solidFill>
            <a:prstDash val="sysDash"/>
            <a:round/>
            <a:headEnd type="none" w="lg" len="lg"/>
            <a:tailEnd type="triangle" w="lg" len="lg"/>
          </a:ln>
        </p:spPr>
      </p:cxnSp>
      <p:sp>
        <p:nvSpPr>
          <p:cNvPr id="20" name="Rectangle 19"/>
          <p:cNvSpPr/>
          <p:nvPr/>
        </p:nvSpPr>
        <p:spPr>
          <a:xfrm>
            <a:off x="454572" y="3865262"/>
            <a:ext cx="8226972" cy="2446824"/>
          </a:xfrm>
          <a:prstGeom prst="rect">
            <a:avLst/>
          </a:prstGeom>
        </p:spPr>
        <p:txBody>
          <a:bodyPr wrap="square">
            <a:spAutoFit/>
          </a:bodyPr>
          <a:lstStyle/>
          <a:p>
            <a:pPr>
              <a:spcAft>
                <a:spcPts val="600"/>
              </a:spcAft>
            </a:pPr>
            <a:r>
              <a:rPr lang="en-US" sz="2000" dirty="0"/>
              <a:t>Suppose we relocate the same firewall (no ACL rule changes) to sit in front of the Webserver on that network.  </a:t>
            </a:r>
            <a:endParaRPr lang="en-US" sz="2000" dirty="0" smtClean="0"/>
          </a:p>
          <a:p>
            <a:pPr>
              <a:spcAft>
                <a:spcPts val="600"/>
              </a:spcAft>
            </a:pPr>
            <a:endParaRPr lang="en-US" sz="100" dirty="0"/>
          </a:p>
          <a:p>
            <a:pPr>
              <a:spcAft>
                <a:spcPts val="600"/>
              </a:spcAft>
            </a:pPr>
            <a:r>
              <a:rPr lang="en-US" sz="2000" dirty="0" smtClean="0"/>
              <a:t>What </a:t>
            </a:r>
            <a:r>
              <a:rPr lang="en-US" sz="2000" dirty="0"/>
              <a:t>effect would that have?</a:t>
            </a:r>
          </a:p>
          <a:p>
            <a:pPr marL="285750" indent="-285750">
              <a:spcAft>
                <a:spcPts val="600"/>
              </a:spcAft>
              <a:buFont typeface="Arial" panose="020B0604020202020204" pitchFamily="34" charset="0"/>
              <a:buChar char="•"/>
            </a:pPr>
            <a:r>
              <a:rPr lang="en-US" dirty="0" smtClean="0"/>
              <a:t>No hosts would be able to reach web pages hosted on that webserver since packets bound for Port 80 would all be dropped prior to reaching the webserver.</a:t>
            </a:r>
          </a:p>
          <a:p>
            <a:pPr marL="285750" indent="-285750">
              <a:spcAft>
                <a:spcPts val="600"/>
              </a:spcAft>
              <a:buFont typeface="Arial" panose="020B0604020202020204" pitchFamily="34" charset="0"/>
              <a:buChar char="•"/>
            </a:pPr>
            <a:r>
              <a:rPr lang="en-US" dirty="0" smtClean="0"/>
              <a:t>This placement/rule combination violates web service </a:t>
            </a:r>
            <a:r>
              <a:rPr lang="en-US" dirty="0" smtClean="0">
                <a:solidFill>
                  <a:srgbClr val="FFFF00"/>
                </a:solidFill>
              </a:rPr>
              <a:t>Availability!</a:t>
            </a:r>
            <a:endParaRPr lang="en-US" dirty="0">
              <a:solidFill>
                <a:srgbClr val="FFFF00"/>
              </a:solidFill>
            </a:endParaRPr>
          </a:p>
        </p:txBody>
      </p:sp>
    </p:spTree>
    <p:extLst>
      <p:ext uri="{BB962C8B-B14F-4D97-AF65-F5344CB8AC3E}">
        <p14:creationId xmlns:p14="http://schemas.microsoft.com/office/powerpoint/2010/main" val="27872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p:tgtEl>
                                          <p:spTgt spid="1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148483"/>
            <a:ext cx="8229600" cy="1020762"/>
          </a:xfrm>
        </p:spPr>
        <p:txBody>
          <a:bodyPr>
            <a:normAutofit fontScale="90000"/>
          </a:bodyPr>
          <a:lstStyle/>
          <a:p>
            <a:r>
              <a:rPr lang="en-US" dirty="0" smtClean="0"/>
              <a:t>Human Factors: Firewalls Only Work if Humans Let Them</a:t>
            </a:r>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p:cNvSpPr txBox="1"/>
          <p:nvPr/>
        </p:nvSpPr>
        <p:spPr>
          <a:xfrm>
            <a:off x="304800" y="3677981"/>
            <a:ext cx="3976915" cy="646331"/>
          </a:xfrm>
          <a:prstGeom prst="rect">
            <a:avLst/>
          </a:prstGeom>
          <a:noFill/>
        </p:spPr>
        <p:txBody>
          <a:bodyPr wrap="square" rtlCol="0">
            <a:spAutoFit/>
          </a:bodyPr>
          <a:lstStyle/>
          <a:p>
            <a:pPr algn="ctr"/>
            <a:r>
              <a:rPr lang="en-US" dirty="0">
                <a:hlinkClick r:id="rId3"/>
              </a:rPr>
              <a:t>https://</a:t>
            </a:r>
            <a:r>
              <a:rPr lang="en-US" dirty="0" smtClean="0">
                <a:hlinkClick r:id="rId3"/>
              </a:rPr>
              <a:t>www.youtube.com/watch?v=H3HFOlYba-4</a:t>
            </a:r>
            <a:r>
              <a:rPr lang="en-US" dirty="0" smtClean="0"/>
              <a:t> </a:t>
            </a:r>
            <a:endParaRPr lang="en-US"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1" y="1573305"/>
            <a:ext cx="3276600" cy="2023782"/>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05400" y="1573305"/>
            <a:ext cx="3429368" cy="2514870"/>
          </a:xfrm>
          <a:prstGeom prst="rect">
            <a:avLst/>
          </a:prstGeom>
        </p:spPr>
      </p:pic>
      <p:sp>
        <p:nvSpPr>
          <p:cNvPr id="8" name="Content Placeholder 2"/>
          <p:cNvSpPr>
            <a:spLocks noGrp="1"/>
          </p:cNvSpPr>
          <p:nvPr>
            <p:ph idx="1"/>
          </p:nvPr>
        </p:nvSpPr>
        <p:spPr>
          <a:xfrm>
            <a:off x="457200" y="4396908"/>
            <a:ext cx="8229600" cy="1100318"/>
          </a:xfrm>
        </p:spPr>
        <p:style>
          <a:lnRef idx="1">
            <a:schemeClr val="accent1"/>
          </a:lnRef>
          <a:fillRef idx="2">
            <a:schemeClr val="accent1"/>
          </a:fillRef>
          <a:effectRef idx="1">
            <a:schemeClr val="accent1"/>
          </a:effectRef>
          <a:fontRef idx="minor">
            <a:schemeClr val="dk1"/>
          </a:fontRef>
        </p:style>
        <p:txBody>
          <a:bodyPr>
            <a:normAutofit/>
          </a:bodyPr>
          <a:lstStyle/>
          <a:p>
            <a:pPr marL="137160" indent="0" algn="ctr">
              <a:buNone/>
            </a:pPr>
            <a:r>
              <a:rPr lang="en-US" sz="1600" b="1" dirty="0" smtClean="0"/>
              <a:t>A 2010 study of students (High School to Ph.D.) found that despite over half rating themselves as “regular to advanced” users, many did not understand what a firewall does; when faced with firewall prompts they preferred to </a:t>
            </a:r>
            <a:r>
              <a:rPr lang="en-US" sz="1600" b="1" u="sng" dirty="0" smtClean="0"/>
              <a:t>turn it off</a:t>
            </a:r>
            <a:r>
              <a:rPr lang="en-US" sz="1600" b="1" dirty="0" smtClean="0"/>
              <a:t> rather than figure out what decision best protects them (Raja et al. 2010).</a:t>
            </a:r>
            <a:endParaRPr lang="en-US" sz="1600" dirty="0" smtClean="0"/>
          </a:p>
        </p:txBody>
      </p:sp>
      <p:sp>
        <p:nvSpPr>
          <p:cNvPr id="9" name="TextBox 8"/>
          <p:cNvSpPr txBox="1"/>
          <p:nvPr/>
        </p:nvSpPr>
        <p:spPr>
          <a:xfrm>
            <a:off x="800100" y="5705713"/>
            <a:ext cx="7543800" cy="800219"/>
          </a:xfrm>
          <a:prstGeom prst="rect">
            <a:avLst/>
          </a:prstGeom>
          <a:noFill/>
        </p:spPr>
        <p:txBody>
          <a:bodyPr wrap="square" rtlCol="0">
            <a:spAutoFit/>
          </a:bodyPr>
          <a:lstStyle/>
          <a:p>
            <a:pPr algn="ctr"/>
            <a:r>
              <a:rPr lang="en-US" sz="2800" b="1" u="sng" dirty="0" smtClean="0">
                <a:solidFill>
                  <a:srgbClr val="FFC000"/>
                </a:solidFill>
              </a:rPr>
              <a:t>Interactive Firewall Exercise</a:t>
            </a:r>
          </a:p>
          <a:p>
            <a:pPr algn="ctr"/>
            <a:r>
              <a:rPr lang="en-US" dirty="0" smtClean="0">
                <a:hlinkClick r:id="rId6"/>
              </a:rPr>
              <a:t>https</a:t>
            </a:r>
            <a:r>
              <a:rPr lang="en-US" dirty="0">
                <a:hlinkClick r:id="rId6"/>
              </a:rPr>
              <a:t>://</a:t>
            </a:r>
            <a:r>
              <a:rPr lang="en-US" dirty="0" smtClean="0">
                <a:hlinkClick r:id="rId6"/>
              </a:rPr>
              <a:t>www.usna.edu/CyberDept/sy110/lec/firewalls/lec.html</a:t>
            </a:r>
            <a:r>
              <a:rPr lang="en-US" dirty="0" smtClean="0"/>
              <a:t> </a:t>
            </a:r>
            <a:endParaRPr lang="en-US" dirty="0"/>
          </a:p>
        </p:txBody>
      </p:sp>
    </p:spTree>
    <p:extLst>
      <p:ext uri="{BB962C8B-B14F-4D97-AF65-F5344CB8AC3E}">
        <p14:creationId xmlns:p14="http://schemas.microsoft.com/office/powerpoint/2010/main" val="4286709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145690"/>
            <a:ext cx="8229600" cy="1143000"/>
          </a:xfrm>
        </p:spPr>
        <p:txBody>
          <a:bodyPr/>
          <a:lstStyle/>
          <a:p>
            <a:r>
              <a:rPr lang="en-US" dirty="0" smtClean="0"/>
              <a:t>Firewall Exercise</a:t>
            </a:r>
            <a:endParaRPr lang="en-US" dirty="0"/>
          </a:p>
        </p:txBody>
      </p:sp>
      <p:sp>
        <p:nvSpPr>
          <p:cNvPr id="3" name="Content Placeholder 2"/>
          <p:cNvSpPr>
            <a:spLocks noGrp="1"/>
          </p:cNvSpPr>
          <p:nvPr>
            <p:ph idx="1"/>
          </p:nvPr>
        </p:nvSpPr>
        <p:spPr>
          <a:xfrm>
            <a:off x="-2133600" y="5410200"/>
            <a:ext cx="8534400" cy="3048000"/>
          </a:xfrm>
        </p:spPr>
        <p:txBody>
          <a:bodyPr>
            <a:normAutofit fontScale="85000" lnSpcReduction="20000"/>
          </a:bodyPr>
          <a:lstStyle/>
          <a:p>
            <a:r>
              <a:rPr lang="en-US" dirty="0" smtClean="0"/>
              <a:t>Runs as a service on a host</a:t>
            </a:r>
          </a:p>
          <a:p>
            <a:pPr lvl="1"/>
            <a:r>
              <a:rPr lang="en-US" dirty="0" smtClean="0"/>
              <a:t>Integrated into the network stack</a:t>
            </a:r>
          </a:p>
          <a:p>
            <a:pPr lvl="2"/>
            <a:r>
              <a:rPr lang="en-US" dirty="0" smtClean="0"/>
              <a:t>Allows application to filter network traffic</a:t>
            </a:r>
          </a:p>
          <a:p>
            <a:r>
              <a:rPr lang="en-US" dirty="0" smtClean="0"/>
              <a:t>Many operating system include software-based firewalls</a:t>
            </a:r>
          </a:p>
          <a:p>
            <a:pPr lvl="1"/>
            <a:r>
              <a:rPr lang="en-US" dirty="0" smtClean="0"/>
              <a:t>Windows Firewall</a:t>
            </a:r>
          </a:p>
          <a:p>
            <a:pPr lvl="1"/>
            <a:r>
              <a:rPr lang="en-US" dirty="0" smtClean="0"/>
              <a:t>Linux </a:t>
            </a:r>
            <a:r>
              <a:rPr lang="en-US" dirty="0" err="1" smtClean="0"/>
              <a:t>iptables</a:t>
            </a:r>
            <a:endParaRPr lang="en-US" dirty="0" smtClean="0"/>
          </a:p>
          <a:p>
            <a:r>
              <a:rPr lang="en-US" dirty="0" smtClean="0"/>
              <a:t>Firewall products also available as standalone applications or integrated into security suites</a:t>
            </a:r>
          </a:p>
          <a:p>
            <a:r>
              <a:rPr lang="en-US" dirty="0" smtClean="0"/>
              <a:t>Many routers also have firewall capability</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479328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99"/>
            <a:ext cx="9144000" cy="1143000"/>
          </a:xfrm>
        </p:spPr>
        <p:txBody>
          <a:bodyPr>
            <a:normAutofit fontScale="90000"/>
          </a:bodyPr>
          <a:lstStyle/>
          <a:p>
            <a:r>
              <a:rPr lang="en-US" dirty="0" smtClean="0"/>
              <a:t>Modern Combat is Network-Centric</a:t>
            </a:r>
            <a:endParaRPr lang="en-US" dirty="0"/>
          </a:p>
        </p:txBody>
      </p:sp>
      <p:sp>
        <p:nvSpPr>
          <p:cNvPr id="3" name="Content Placeholder 2"/>
          <p:cNvSpPr>
            <a:spLocks noGrp="1"/>
          </p:cNvSpPr>
          <p:nvPr>
            <p:ph idx="1"/>
          </p:nvPr>
        </p:nvSpPr>
        <p:spPr>
          <a:xfrm>
            <a:off x="457200" y="5562600"/>
            <a:ext cx="8229600" cy="12192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137160" indent="0">
              <a:buNone/>
            </a:pPr>
            <a:r>
              <a:rPr lang="en-US" sz="1800" dirty="0" smtClean="0"/>
              <a:t>Information sharing through computer networks allowed a 2015 London Bridge attack to  be stopped by the police within just a few minutes.</a:t>
            </a:r>
          </a:p>
          <a:p>
            <a:pPr marL="137160" indent="0">
              <a:buNone/>
            </a:pPr>
            <a:endParaRPr lang="en-US" sz="1800" dirty="0"/>
          </a:p>
          <a:p>
            <a:pPr marL="137160" indent="0" algn="ctr">
              <a:buNone/>
            </a:pPr>
            <a:r>
              <a:rPr lang="en-US" sz="1800" b="1" dirty="0" smtClean="0"/>
              <a:t>The importance of networks to Military combat is no different!</a:t>
            </a:r>
          </a:p>
          <a:p>
            <a:pPr marL="137160" indent="0">
              <a:buNone/>
            </a:pPr>
            <a:endParaRPr lang="en-US" dirty="0"/>
          </a:p>
          <a:p>
            <a:pPr marL="137160"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1183799"/>
            <a:ext cx="5943599" cy="28069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5508630" y="1501634"/>
            <a:ext cx="3467099" cy="1200329"/>
          </a:xfrm>
          <a:prstGeom prst="rect">
            <a:avLst/>
          </a:prstGeom>
          <a:noFill/>
        </p:spPr>
        <p:txBody>
          <a:bodyPr wrap="square" rtlCol="0">
            <a:spAutoFit/>
          </a:bodyPr>
          <a:lstStyle/>
          <a:p>
            <a:r>
              <a:rPr lang="en-US" dirty="0">
                <a:hlinkClick r:id="rId4"/>
              </a:rPr>
              <a:t>https://</a:t>
            </a:r>
            <a:r>
              <a:rPr lang="en-US" dirty="0" smtClean="0">
                <a:hlinkClick r:id="rId4"/>
              </a:rPr>
              <a:t>www.theguardian.com/uk-news/2017/jun/04/police-praised-for-stopping-london-bridge-attack-in-eight-minutes</a:t>
            </a:r>
            <a:r>
              <a:rPr lang="en-US" dirty="0" smtClean="0"/>
              <a:t> </a:t>
            </a:r>
            <a:endParaRPr lang="en-US" dirty="0"/>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09912" y="3141801"/>
            <a:ext cx="5842005" cy="1143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7200" y="4308614"/>
            <a:ext cx="5847030" cy="1002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76809" y="3990880"/>
            <a:ext cx="1970346" cy="1876520"/>
          </a:xfrm>
          <a:prstGeom prst="rect">
            <a:avLst/>
          </a:prstGeom>
        </p:spPr>
      </p:pic>
    </p:spTree>
    <p:extLst>
      <p:ext uri="{BB962C8B-B14F-4D97-AF65-F5344CB8AC3E}">
        <p14:creationId xmlns:p14="http://schemas.microsoft.com/office/powerpoint/2010/main" val="336321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9536"/>
            <a:ext cx="8686799" cy="1143000"/>
          </a:xfrm>
        </p:spPr>
        <p:txBody>
          <a:bodyPr>
            <a:noAutofit/>
          </a:bodyPr>
          <a:lstStyle/>
          <a:p>
            <a:r>
              <a:rPr lang="en-US" sz="3600" dirty="0" smtClean="0"/>
              <a:t>Intrusion Detection/Protection Systems (IDS/IPS)</a:t>
            </a: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pic>
        <p:nvPicPr>
          <p:cNvPr id="9" name="Google Shape;235;p40"/>
          <p:cNvPicPr preferRelativeResize="0"/>
          <p:nvPr/>
        </p:nvPicPr>
        <p:blipFill>
          <a:blip r:embed="rId3">
            <a:alphaModFix/>
          </a:blip>
          <a:stretch>
            <a:fillRect/>
          </a:stretch>
        </p:blipFill>
        <p:spPr>
          <a:xfrm>
            <a:off x="457200" y="1371601"/>
            <a:ext cx="4223000" cy="3203275"/>
          </a:xfrm>
          <a:prstGeom prst="rect">
            <a:avLst/>
          </a:prstGeom>
          <a:noFill/>
          <a:ln>
            <a:noFill/>
          </a:ln>
        </p:spPr>
      </p:pic>
      <p:pic>
        <p:nvPicPr>
          <p:cNvPr id="10" name="Google Shape;236;p4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982950" y="1371600"/>
            <a:ext cx="3551450" cy="3203275"/>
          </a:xfrm>
          <a:prstGeom prst="rect">
            <a:avLst/>
          </a:prstGeom>
          <a:noFill/>
          <a:ln>
            <a:noFill/>
          </a:ln>
        </p:spPr>
      </p:pic>
      <p:sp>
        <p:nvSpPr>
          <p:cNvPr id="11" name="Content Placeholder 2"/>
          <p:cNvSpPr txBox="1">
            <a:spLocks/>
          </p:cNvSpPr>
          <p:nvPr/>
        </p:nvSpPr>
        <p:spPr>
          <a:xfrm>
            <a:off x="609600" y="4687736"/>
            <a:ext cx="8229600" cy="2094064"/>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dk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dk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dk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dk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dk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dk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dk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dk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dk1"/>
                </a:solidFill>
                <a:latin typeface="+mn-lt"/>
                <a:ea typeface="+mn-ea"/>
                <a:cs typeface="+mn-cs"/>
              </a:defRPr>
            </a:lvl9pPr>
          </a:lstStyle>
          <a:p>
            <a:pPr marL="0" lvl="0" indent="0">
              <a:lnSpc>
                <a:spcPct val="115000"/>
              </a:lnSpc>
              <a:spcBef>
                <a:spcPts val="0"/>
              </a:spcBef>
              <a:buNone/>
            </a:pPr>
            <a:r>
              <a:rPr lang="en-US" sz="1800" dirty="0"/>
              <a:t>An </a:t>
            </a:r>
            <a:r>
              <a:rPr lang="en-US" sz="1800" b="1" dirty="0"/>
              <a:t>intrusion detection system (IDS) </a:t>
            </a:r>
            <a:r>
              <a:rPr lang="en-US" sz="1800" dirty="0"/>
              <a:t>is a system that monitors network traffic for suspicious activity and issues alerts when such activity is discovered.  This is similar to a speed camera.  Cars passing the camera are automatically detected.  Those cars not following a set of predefined rules (the speed limit) are flagged for suspicious behavior</a:t>
            </a:r>
            <a:r>
              <a:rPr lang="en-US" sz="1800" dirty="0" smtClean="0"/>
              <a:t>.  </a:t>
            </a:r>
          </a:p>
          <a:p>
            <a:pPr marL="0" lvl="0" indent="0">
              <a:lnSpc>
                <a:spcPct val="115000"/>
              </a:lnSpc>
              <a:spcBef>
                <a:spcPts val="0"/>
              </a:spcBef>
              <a:buNone/>
            </a:pPr>
            <a:endParaRPr lang="en-US" sz="1800" b="1" dirty="0"/>
          </a:p>
          <a:p>
            <a:pPr marL="0" lvl="0" indent="0">
              <a:lnSpc>
                <a:spcPct val="115000"/>
              </a:lnSpc>
              <a:spcBef>
                <a:spcPts val="0"/>
              </a:spcBef>
              <a:buNone/>
            </a:pPr>
            <a:r>
              <a:rPr lang="en-US" sz="1800" b="1" dirty="0" smtClean="0"/>
              <a:t>Intrusion protection systems (IPS)</a:t>
            </a:r>
            <a:r>
              <a:rPr lang="en-US" sz="1800" dirty="0" smtClean="0"/>
              <a:t> is similar but its responses are preprogrammed and do not require human intervention.</a:t>
            </a:r>
            <a:endParaRPr lang="en-US" sz="1800" dirty="0"/>
          </a:p>
        </p:txBody>
      </p:sp>
    </p:spTree>
    <p:extLst>
      <p:ext uri="{BB962C8B-B14F-4D97-AF65-F5344CB8AC3E}">
        <p14:creationId xmlns:p14="http://schemas.microsoft.com/office/powerpoint/2010/main" val="3531143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7" y="85725"/>
            <a:ext cx="8686799" cy="1143000"/>
          </a:xfrm>
        </p:spPr>
        <p:txBody>
          <a:bodyPr>
            <a:noAutofit/>
          </a:bodyPr>
          <a:lstStyle/>
          <a:p>
            <a:r>
              <a:rPr lang="en-US" sz="3600" dirty="0" smtClean="0"/>
              <a:t>E-Mail Security Gateway</a:t>
            </a: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11" name="Content Placeholder 2"/>
          <p:cNvSpPr txBox="1">
            <a:spLocks/>
          </p:cNvSpPr>
          <p:nvPr/>
        </p:nvSpPr>
        <p:spPr>
          <a:xfrm>
            <a:off x="647697" y="5240337"/>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dk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dk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dk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dk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dk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dk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dk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dk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dk1"/>
                </a:solidFill>
                <a:latin typeface="+mn-lt"/>
                <a:ea typeface="+mn-ea"/>
                <a:cs typeface="+mn-cs"/>
              </a:defRPr>
            </a:lvl9pPr>
          </a:lstStyle>
          <a:p>
            <a:pPr marL="0" lvl="0" indent="0">
              <a:lnSpc>
                <a:spcPct val="115000"/>
              </a:lnSpc>
              <a:spcBef>
                <a:spcPts val="0"/>
              </a:spcBef>
              <a:buNone/>
            </a:pPr>
            <a:r>
              <a:rPr lang="en-US" sz="1800" dirty="0"/>
              <a:t>An </a:t>
            </a:r>
            <a:r>
              <a:rPr lang="en-US" sz="1800" b="1" dirty="0"/>
              <a:t>email security gateway </a:t>
            </a:r>
            <a:r>
              <a:rPr lang="en-US" sz="1800" dirty="0"/>
              <a:t>is a product or service that is designed to prevent the transmission of emails that break company policy, send malware or transfer information with malicious intent.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653" y="1169645"/>
            <a:ext cx="7024688" cy="3949459"/>
          </a:xfrm>
          <a:prstGeom prst="rect">
            <a:avLst/>
          </a:prstGeom>
        </p:spPr>
      </p:pic>
    </p:spTree>
    <p:extLst>
      <p:ext uri="{BB962C8B-B14F-4D97-AF65-F5344CB8AC3E}">
        <p14:creationId xmlns:p14="http://schemas.microsoft.com/office/powerpoint/2010/main" val="852696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597" y="85725"/>
            <a:ext cx="8686799" cy="1143000"/>
          </a:xfrm>
        </p:spPr>
        <p:txBody>
          <a:bodyPr>
            <a:noAutofit/>
          </a:bodyPr>
          <a:lstStyle/>
          <a:p>
            <a:r>
              <a:rPr lang="en-US" sz="3600" dirty="0" smtClean="0"/>
              <a:t>Network Segmentation</a:t>
            </a: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11" name="Content Placeholder 2"/>
          <p:cNvSpPr txBox="1">
            <a:spLocks/>
          </p:cNvSpPr>
          <p:nvPr/>
        </p:nvSpPr>
        <p:spPr>
          <a:xfrm>
            <a:off x="228597" y="4800600"/>
            <a:ext cx="8648700" cy="1981200"/>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dk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dk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dk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dk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dk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dk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dk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dk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dk1"/>
                </a:solidFill>
                <a:latin typeface="+mn-lt"/>
                <a:ea typeface="+mn-ea"/>
                <a:cs typeface="+mn-cs"/>
              </a:defRPr>
            </a:lvl9pPr>
          </a:lstStyle>
          <a:p>
            <a:pPr marL="0" lvl="0" indent="0">
              <a:lnSpc>
                <a:spcPct val="115000"/>
              </a:lnSpc>
              <a:spcBef>
                <a:spcPts val="0"/>
              </a:spcBef>
              <a:buNone/>
            </a:pPr>
            <a:r>
              <a:rPr lang="en-US" sz="1800" b="1" dirty="0"/>
              <a:t>Network segmentation </a:t>
            </a:r>
            <a:r>
              <a:rPr lang="en-US" sz="1800" dirty="0"/>
              <a:t>is the act of splitting a network into many “sub networks” known as segments. This approach allows organizations to group applications and like data together for access by a specific group (e.g., finance, operations, HR, engineering, </a:t>
            </a:r>
            <a:r>
              <a:rPr lang="en-US" sz="1800" dirty="0" smtClean="0"/>
              <a:t>etc.). </a:t>
            </a:r>
            <a:r>
              <a:rPr lang="en-US" sz="1800" dirty="0"/>
              <a:t>By taking a larger connected network, and segregating it into smaller sub networks, we limit the range of access provided to an insider, partner, or a third party.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583" y="1191166"/>
            <a:ext cx="5076825" cy="3472560"/>
          </a:xfrm>
          <a:prstGeom prst="rect">
            <a:avLst/>
          </a:prstGeom>
        </p:spPr>
      </p:pic>
    </p:spTree>
    <p:extLst>
      <p:ext uri="{BB962C8B-B14F-4D97-AF65-F5344CB8AC3E}">
        <p14:creationId xmlns:p14="http://schemas.microsoft.com/office/powerpoint/2010/main" val="352607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7" y="85725"/>
            <a:ext cx="8686799" cy="1143000"/>
          </a:xfrm>
        </p:spPr>
        <p:txBody>
          <a:bodyPr>
            <a:noAutofit/>
          </a:bodyPr>
          <a:lstStyle/>
          <a:p>
            <a:r>
              <a:rPr lang="en-US" sz="3600" dirty="0" smtClean="0"/>
              <a:t>Virtual Private Networks (VPNs)</a:t>
            </a: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11" name="Content Placeholder 2"/>
          <p:cNvSpPr txBox="1">
            <a:spLocks/>
          </p:cNvSpPr>
          <p:nvPr/>
        </p:nvSpPr>
        <p:spPr>
          <a:xfrm>
            <a:off x="228597" y="4800600"/>
            <a:ext cx="8648700" cy="1981200"/>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dk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dk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dk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dk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dk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dk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dk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dk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dk1"/>
                </a:solidFill>
                <a:latin typeface="+mn-lt"/>
                <a:ea typeface="+mn-ea"/>
                <a:cs typeface="+mn-cs"/>
              </a:defRPr>
            </a:lvl9pPr>
          </a:lstStyle>
          <a:p>
            <a:pPr marL="0" lvl="0" indent="0">
              <a:lnSpc>
                <a:spcPct val="115000"/>
              </a:lnSpc>
              <a:spcBef>
                <a:spcPts val="0"/>
              </a:spcBef>
              <a:buNone/>
            </a:pPr>
            <a:r>
              <a:rPr lang="en-US" sz="1800" b="1" dirty="0"/>
              <a:t>Virtual Private Networks (VPNs) </a:t>
            </a:r>
            <a:r>
              <a:rPr lang="en-US" sz="1800" dirty="0"/>
              <a:t>allow you to connect two or more private networks over a public network. In essence, VPNs allow you to act and appear as though you are connected directly to a LAN. This is achieved by creating a connection between two endpoints and creating a virtual tunnel between the two locations. One of the primary goals of VPNs is to encrypt the data as it travels over the public networks.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896" y="1111250"/>
            <a:ext cx="6934200" cy="3467100"/>
          </a:xfrm>
          <a:prstGeom prst="rect">
            <a:avLst/>
          </a:prstGeom>
        </p:spPr>
      </p:pic>
    </p:spTree>
    <p:extLst>
      <p:ext uri="{BB962C8B-B14F-4D97-AF65-F5344CB8AC3E}">
        <p14:creationId xmlns:p14="http://schemas.microsoft.com/office/powerpoint/2010/main" val="1651227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 y="85725"/>
            <a:ext cx="8901109" cy="1143000"/>
          </a:xfrm>
        </p:spPr>
        <p:txBody>
          <a:bodyPr>
            <a:noAutofit/>
          </a:bodyPr>
          <a:lstStyle/>
          <a:p>
            <a:r>
              <a:rPr lang="en-US" sz="3600" dirty="0" smtClean="0"/>
              <a:t>Network Design: Putting it All Together</a:t>
            </a: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11" name="Content Placeholder 2"/>
          <p:cNvSpPr txBox="1">
            <a:spLocks/>
          </p:cNvSpPr>
          <p:nvPr/>
        </p:nvSpPr>
        <p:spPr>
          <a:xfrm>
            <a:off x="228597" y="5410200"/>
            <a:ext cx="8648700" cy="1371600"/>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dk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dk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dk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dk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dk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dk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dk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dk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dk1"/>
                </a:solidFill>
                <a:latin typeface="+mn-lt"/>
                <a:ea typeface="+mn-ea"/>
                <a:cs typeface="+mn-cs"/>
              </a:defRPr>
            </a:lvl9pPr>
          </a:lstStyle>
          <a:p>
            <a:pPr marL="0" lvl="0" indent="0">
              <a:lnSpc>
                <a:spcPct val="115000"/>
              </a:lnSpc>
              <a:spcBef>
                <a:spcPts val="0"/>
              </a:spcBef>
              <a:buNone/>
            </a:pPr>
            <a:r>
              <a:rPr lang="en-US" sz="1800" dirty="0" smtClean="0"/>
              <a:t>Just because an organization has the right </a:t>
            </a:r>
            <a:r>
              <a:rPr lang="en-US" sz="1800" u="sng" dirty="0" smtClean="0"/>
              <a:t>hardware</a:t>
            </a:r>
            <a:r>
              <a:rPr lang="en-US" sz="1800" dirty="0" smtClean="0"/>
              <a:t> and </a:t>
            </a:r>
            <a:r>
              <a:rPr lang="en-US" sz="1800" u="sng" dirty="0" smtClean="0"/>
              <a:t>software</a:t>
            </a:r>
            <a:r>
              <a:rPr lang="en-US" sz="1800" dirty="0" smtClean="0"/>
              <a:t> doesn’t mean the network is secure.  Rather, </a:t>
            </a:r>
            <a:r>
              <a:rPr lang="en-US" sz="1800" b="1" dirty="0" smtClean="0"/>
              <a:t>proper network design </a:t>
            </a:r>
            <a:r>
              <a:rPr lang="en-US" sz="1800" dirty="0" smtClean="0"/>
              <a:t>is crucial to how well-defended an organization is from external threats. The right tools implemented in an improper manner can spell disaster for the security of an organization’s network.</a:t>
            </a:r>
            <a:endParaRPr lang="en-US" sz="18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0600" y="1436988"/>
            <a:ext cx="4835685" cy="3920825"/>
          </a:xfrm>
          <a:prstGeom prst="rect">
            <a:avLst/>
          </a:prstGeom>
          <a:ln>
            <a:solidFill>
              <a:schemeClr val="bg1"/>
            </a:solidFill>
          </a:ln>
        </p:spPr>
      </p:pic>
      <p:sp>
        <p:nvSpPr>
          <p:cNvPr id="8" name="TextBox 7"/>
          <p:cNvSpPr txBox="1"/>
          <p:nvPr/>
        </p:nvSpPr>
        <p:spPr>
          <a:xfrm>
            <a:off x="6002497" y="1465563"/>
            <a:ext cx="2995612" cy="646331"/>
          </a:xfrm>
          <a:prstGeom prst="rect">
            <a:avLst/>
          </a:prstGeom>
          <a:noFill/>
        </p:spPr>
        <p:txBody>
          <a:bodyPr wrap="square" rtlCol="0">
            <a:spAutoFit/>
          </a:bodyPr>
          <a:lstStyle/>
          <a:p>
            <a:r>
              <a:rPr lang="en-US" dirty="0">
                <a:hlinkClick r:id="rId4"/>
              </a:rPr>
              <a:t>https://</a:t>
            </a:r>
            <a:r>
              <a:rPr lang="en-US" dirty="0" smtClean="0">
                <a:hlinkClick r:id="rId4"/>
              </a:rPr>
              <a:t>www.youtube.com/watch?v=A4FjJ9tH5HY</a:t>
            </a:r>
            <a:r>
              <a:rPr lang="en-US" dirty="0" smtClean="0"/>
              <a:t> </a:t>
            </a:r>
            <a:endParaRPr lang="en-US" dirty="0"/>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02496" y="2300442"/>
            <a:ext cx="2958403" cy="2423957"/>
          </a:xfrm>
          <a:prstGeom prst="rect">
            <a:avLst/>
          </a:prstGeom>
          <a:ln>
            <a:solidFill>
              <a:schemeClr val="bg1"/>
            </a:solidFill>
          </a:ln>
        </p:spPr>
      </p:pic>
    </p:spTree>
    <p:extLst>
      <p:ext uri="{BB962C8B-B14F-4D97-AF65-F5344CB8AC3E}">
        <p14:creationId xmlns:p14="http://schemas.microsoft.com/office/powerpoint/2010/main" val="1181249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4" y="1473652"/>
            <a:ext cx="4977976" cy="4284074"/>
          </a:xfrm>
        </p:spPr>
        <p:txBody>
          <a:bodyPr>
            <a:normAutofit lnSpcReduction="10000"/>
          </a:bodyPr>
          <a:lstStyle/>
          <a:p>
            <a:r>
              <a:rPr lang="en-US" dirty="0" smtClean="0"/>
              <a:t>NCDOC </a:t>
            </a:r>
            <a:r>
              <a:rPr lang="en-US" dirty="0"/>
              <a:t>is a </a:t>
            </a:r>
            <a:r>
              <a:rPr lang="en-US" dirty="0" smtClean="0"/>
              <a:t>Commander Task Force (CTF 1020) </a:t>
            </a:r>
            <a:r>
              <a:rPr lang="en-US" dirty="0"/>
              <a:t>and operationally reports to U.S Fleet Cyber Command / U.S. Tenth </a:t>
            </a:r>
            <a:r>
              <a:rPr lang="en-US" dirty="0" smtClean="0"/>
              <a:t>Fleet</a:t>
            </a:r>
            <a:r>
              <a:rPr lang="en-US" dirty="0"/>
              <a:t> </a:t>
            </a:r>
            <a:r>
              <a:rPr lang="en-US" dirty="0" smtClean="0"/>
              <a:t>(C10F).</a:t>
            </a:r>
          </a:p>
          <a:p>
            <a:r>
              <a:rPr lang="en-US" dirty="0" smtClean="0"/>
              <a:t>NCDOC is responsible for using </a:t>
            </a:r>
            <a:r>
              <a:rPr lang="en-US" u="sng" dirty="0" smtClean="0"/>
              <a:t>devices</a:t>
            </a:r>
            <a:r>
              <a:rPr lang="en-US" dirty="0" smtClean="0"/>
              <a:t> (hardware) and </a:t>
            </a:r>
            <a:r>
              <a:rPr lang="en-US" u="sng" dirty="0" smtClean="0"/>
              <a:t>applications</a:t>
            </a:r>
            <a:r>
              <a:rPr lang="en-US" dirty="0" smtClean="0"/>
              <a:t> (software) to actively defend USN networks.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11" name="Title 1"/>
          <p:cNvSpPr txBox="1">
            <a:spLocks/>
          </p:cNvSpPr>
          <p:nvPr/>
        </p:nvSpPr>
        <p:spPr>
          <a:xfrm>
            <a:off x="457200" y="152400"/>
            <a:ext cx="82296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Lucida Sans"/>
                <a:ea typeface="+mj-ea"/>
                <a:cs typeface="+mj-cs"/>
              </a:rPr>
              <a:t>Who Handles Network Security for the Navy?</a:t>
            </a:r>
            <a:endParaRPr kumimoji="0" lang="en-US" sz="4100" b="1" i="0" u="none" strike="noStrike" kern="1200" cap="none" spc="0" normalizeH="0" baseline="0" noProof="0"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Lucida Sans"/>
              <a:ea typeface="+mj-ea"/>
              <a:cs typeface="+mj-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7725"/>
            <a:ext cx="9144793" cy="110347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9400" y="1600200"/>
            <a:ext cx="4151736" cy="3621338"/>
          </a:xfrm>
          <a:prstGeom prst="rect">
            <a:avLst/>
          </a:prstGeom>
        </p:spPr>
      </p:pic>
    </p:spTree>
    <p:extLst>
      <p:ext uri="{BB962C8B-B14F-4D97-AF65-F5344CB8AC3E}">
        <p14:creationId xmlns:p14="http://schemas.microsoft.com/office/powerpoint/2010/main" val="562207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object 2"/>
          <p:cNvSpPr/>
          <p:nvPr/>
        </p:nvSpPr>
        <p:spPr>
          <a:xfrm>
            <a:off x="-1524000" y="1"/>
            <a:ext cx="12192000" cy="685799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3"/>
          <p:cNvSpPr txBox="1">
            <a:spLocks/>
          </p:cNvSpPr>
          <p:nvPr/>
        </p:nvSpPr>
        <p:spPr>
          <a:xfrm>
            <a:off x="2133600" y="2201362"/>
            <a:ext cx="4876800" cy="708527"/>
          </a:xfrm>
          <a:prstGeom prst="rect">
            <a:avLst/>
          </a:prstGeom>
          <a:solidFill>
            <a:srgbClr val="333399"/>
          </a:solidFill>
          <a:ln w="76200">
            <a:solidFill>
              <a:srgbClr val="FFFF00"/>
            </a:solidFill>
          </a:ln>
        </p:spPr>
        <p:txBody>
          <a:bodyPr vert="horz" wrap="square" lIns="0" tIns="3111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245"/>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a:ea typeface="+mj-ea"/>
                <a:cs typeface="Arial"/>
              </a:rPr>
              <a:t>Questions?</a:t>
            </a:r>
          </a:p>
        </p:txBody>
      </p:sp>
    </p:spTree>
    <p:extLst>
      <p:ext uri="{BB962C8B-B14F-4D97-AF65-F5344CB8AC3E}">
        <p14:creationId xmlns:p14="http://schemas.microsoft.com/office/powerpoint/2010/main" val="1477024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a:t>
            </a:r>
            <a:endParaRPr lang="en-US" dirty="0"/>
          </a:p>
        </p:txBody>
      </p:sp>
      <p:sp>
        <p:nvSpPr>
          <p:cNvPr id="3" name="Content Placeholder 2"/>
          <p:cNvSpPr>
            <a:spLocks noGrp="1"/>
          </p:cNvSpPr>
          <p:nvPr>
            <p:ph idx="1"/>
          </p:nvPr>
        </p:nvSpPr>
        <p:spPr>
          <a:xfrm>
            <a:off x="304800" y="1600200"/>
            <a:ext cx="5562600" cy="4876800"/>
          </a:xfrm>
        </p:spPr>
        <p:txBody>
          <a:bodyPr>
            <a:normAutofit/>
          </a:bodyPr>
          <a:lstStyle/>
          <a:p>
            <a:r>
              <a:rPr lang="en-US" dirty="0" smtClean="0"/>
              <a:t>Networks are secure when they maintain the pillars of information assurance. (CIANA)</a:t>
            </a:r>
          </a:p>
          <a:p>
            <a:r>
              <a:rPr lang="en-US" dirty="0" smtClean="0"/>
              <a:t>The term “Network Security” is usually applied to </a:t>
            </a:r>
            <a:r>
              <a:rPr lang="en-US" u="sng" dirty="0" smtClean="0"/>
              <a:t>hardware</a:t>
            </a:r>
            <a:r>
              <a:rPr lang="en-US" dirty="0" smtClean="0"/>
              <a:t> and </a:t>
            </a:r>
            <a:r>
              <a:rPr lang="en-US" u="sng" dirty="0" smtClean="0"/>
              <a:t>software</a:t>
            </a:r>
            <a:r>
              <a:rPr lang="en-US" dirty="0" smtClean="0"/>
              <a:t> implemented to maintain these pillars.</a:t>
            </a:r>
          </a:p>
          <a:p>
            <a:pPr lvl="1"/>
            <a:r>
              <a:rPr lang="en-US" dirty="0" smtClean="0"/>
              <a:t>Human factors also play a critical role and will be discussed in a later lesson.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pSp>
        <p:nvGrpSpPr>
          <p:cNvPr id="8" name="Group 7"/>
          <p:cNvGrpSpPr/>
          <p:nvPr/>
        </p:nvGrpSpPr>
        <p:grpSpPr>
          <a:xfrm>
            <a:off x="6248400" y="1600200"/>
            <a:ext cx="2438400" cy="1935838"/>
            <a:chOff x="5638800" y="2133600"/>
            <a:chExt cx="2438400" cy="1935838"/>
          </a:xfrm>
        </p:grpSpPr>
        <p:pic>
          <p:nvPicPr>
            <p:cNvPr id="9" name="Picture 2" descr="http://rona.cs.usna.edu/~wcbrown/si110/lec/l23/cian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2133600"/>
              <a:ext cx="2286000" cy="15049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38800" y="3638551"/>
              <a:ext cx="2438400" cy="430887"/>
            </a:xfrm>
            <a:prstGeom prst="rect">
              <a:avLst/>
            </a:prstGeom>
            <a:noFill/>
          </p:spPr>
          <p:txBody>
            <a:bodyPr wrap="square" rtlCol="0">
              <a:spAutoFit/>
            </a:bodyPr>
            <a:lstStyle/>
            <a:p>
              <a:r>
                <a:rPr lang="en-US" sz="1100" dirty="0" smtClean="0"/>
                <a:t>This is CIANA.  She will help you remember the pillars of IA.</a:t>
              </a:r>
              <a:endParaRPr lang="en-US" sz="1100" dirty="0"/>
            </a:p>
          </p:txBody>
        </p:sp>
      </p:grpSp>
      <p:sp>
        <p:nvSpPr>
          <p:cNvPr id="6" name="TextBox 5"/>
          <p:cNvSpPr txBox="1"/>
          <p:nvPr/>
        </p:nvSpPr>
        <p:spPr>
          <a:xfrm>
            <a:off x="6019800" y="3871438"/>
            <a:ext cx="289560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Hardware:</a:t>
            </a:r>
            <a:r>
              <a:rPr lang="en-US" dirty="0" smtClean="0"/>
              <a:t> </a:t>
            </a:r>
            <a:r>
              <a:rPr lang="en-US" dirty="0"/>
              <a:t>the machines, wiring, and other physical components of a computer </a:t>
            </a:r>
            <a:r>
              <a:rPr lang="en-US" dirty="0" smtClean="0"/>
              <a:t>system.</a:t>
            </a:r>
          </a:p>
          <a:p>
            <a:endParaRPr lang="en-US" dirty="0" smtClean="0"/>
          </a:p>
          <a:p>
            <a:r>
              <a:rPr lang="en-US" b="1" dirty="0" smtClean="0"/>
              <a:t>Software:</a:t>
            </a:r>
            <a:r>
              <a:rPr lang="en-US" dirty="0"/>
              <a:t> the programs and other operating information used by a </a:t>
            </a:r>
            <a:r>
              <a:rPr lang="en-US" dirty="0" smtClean="0"/>
              <a:t>computer.</a:t>
            </a:r>
            <a:endParaRPr lang="en-US" b="1" dirty="0"/>
          </a:p>
        </p:txBody>
      </p:sp>
    </p:spTree>
    <p:extLst>
      <p:ext uri="{BB962C8B-B14F-4D97-AF65-F5344CB8AC3E}">
        <p14:creationId xmlns:p14="http://schemas.microsoft.com/office/powerpoint/2010/main" val="92289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52391"/>
            <a:ext cx="8229600" cy="1143000"/>
          </a:xfrm>
        </p:spPr>
        <p:txBody>
          <a:bodyPr>
            <a:normAutofit fontScale="90000"/>
          </a:bodyPr>
          <a:lstStyle/>
          <a:p>
            <a:r>
              <a:rPr lang="en-US" dirty="0" smtClean="0"/>
              <a:t>Network Security Measures Change with the Times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8673" b="19218"/>
          <a:stretch/>
        </p:blipFill>
        <p:spPr>
          <a:xfrm>
            <a:off x="57149" y="1162048"/>
            <a:ext cx="9017479" cy="4876800"/>
          </a:xfrm>
          <a:prstGeom prst="rect">
            <a:avLst/>
          </a:prstGeom>
        </p:spPr>
      </p:pic>
      <p:sp>
        <p:nvSpPr>
          <p:cNvPr id="12" name="Content Placeholder 2"/>
          <p:cNvSpPr>
            <a:spLocks noGrp="1"/>
          </p:cNvSpPr>
          <p:nvPr>
            <p:ph idx="1"/>
          </p:nvPr>
        </p:nvSpPr>
        <p:spPr>
          <a:xfrm>
            <a:off x="471487" y="6124577"/>
            <a:ext cx="8229600" cy="609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137160" indent="0" algn="ctr">
              <a:buNone/>
            </a:pPr>
            <a:r>
              <a:rPr lang="en-US" sz="1800" b="1" dirty="0" smtClean="0"/>
              <a:t>The Navy has had to change its network security measures over time too!</a:t>
            </a:r>
          </a:p>
          <a:p>
            <a:pPr marL="137160" indent="0" algn="ctr">
              <a:buNone/>
            </a:pPr>
            <a:r>
              <a:rPr lang="en-US" sz="1800" b="1" dirty="0" smtClean="0"/>
              <a:t>Nevertheless, there are some </a:t>
            </a:r>
            <a:r>
              <a:rPr lang="en-US" sz="1800" b="1" u="sng" dirty="0" smtClean="0"/>
              <a:t>general principles</a:t>
            </a:r>
            <a:r>
              <a:rPr lang="en-US" sz="1800" b="1" dirty="0" smtClean="0"/>
              <a:t> that have remained constant.</a:t>
            </a:r>
            <a:endParaRPr lang="en-US" dirty="0"/>
          </a:p>
          <a:p>
            <a:pPr marL="137160" indent="0">
              <a:buNone/>
            </a:pPr>
            <a:endParaRPr lang="en-US" dirty="0" smtClean="0"/>
          </a:p>
        </p:txBody>
      </p:sp>
    </p:spTree>
    <p:extLst>
      <p:ext uri="{BB962C8B-B14F-4D97-AF65-F5344CB8AC3E}">
        <p14:creationId xmlns:p14="http://schemas.microsoft.com/office/powerpoint/2010/main" val="313921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371600"/>
            <a:ext cx="4038600" cy="5455544"/>
          </a:xfrm>
        </p:spPr>
        <p:txBody>
          <a:bodyPr>
            <a:normAutofit/>
          </a:bodyPr>
          <a:lstStyle/>
          <a:p>
            <a:r>
              <a:rPr lang="en-US" dirty="0" smtClean="0"/>
              <a:t>Seeks to </a:t>
            </a:r>
            <a:r>
              <a:rPr lang="en-US" u="sng" dirty="0" smtClean="0"/>
              <a:t>delay</a:t>
            </a:r>
            <a:r>
              <a:rPr lang="en-US" dirty="0" smtClean="0"/>
              <a:t> rather than completely prevent the advance of an attacker</a:t>
            </a:r>
          </a:p>
          <a:p>
            <a:r>
              <a:rPr lang="en-US" dirty="0" smtClean="0"/>
              <a:t>Offers a more realistic goal than 100% security</a:t>
            </a:r>
          </a:p>
          <a:p>
            <a:r>
              <a:rPr lang="en-US" dirty="0" smtClean="0"/>
              <a:t>Gives defenders time to react to an ongoing attack</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6" name="TextBox 5"/>
          <p:cNvSpPr txBox="1"/>
          <p:nvPr/>
        </p:nvSpPr>
        <p:spPr>
          <a:xfrm>
            <a:off x="4491037" y="5012493"/>
            <a:ext cx="45720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Book Antiqua"/>
                <a:ea typeface="+mn-ea"/>
                <a:cs typeface="+mn-cs"/>
              </a:rPr>
              <a:t>Before the burglar can reach his goal he must navigate four defensive layers, each slowing the burglar down and providing defenders an opportunity to maneuver against him.</a:t>
            </a:r>
            <a:endParaRPr kumimoji="0" lang="en-US" sz="1800" b="1" i="0" u="none" strike="noStrike" kern="1200" cap="none" spc="0" normalizeH="0" baseline="0" noProof="0" dirty="0">
              <a:ln>
                <a:noFill/>
              </a:ln>
              <a:solidFill>
                <a:prstClr val="black"/>
              </a:solidFill>
              <a:effectLst/>
              <a:uLnTx/>
              <a:uFillTx/>
              <a:latin typeface="Book Antiqua"/>
              <a:ea typeface="+mn-ea"/>
              <a:cs typeface="+mn-cs"/>
            </a:endParaRPr>
          </a:p>
        </p:txBody>
      </p:sp>
      <p:sp>
        <p:nvSpPr>
          <p:cNvPr id="11" name="Title 1"/>
          <p:cNvSpPr txBox="1">
            <a:spLocks/>
          </p:cNvSpPr>
          <p:nvPr/>
        </p:nvSpPr>
        <p:spPr>
          <a:xfrm>
            <a:off x="457200" y="152400"/>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Lucida Sans"/>
                <a:ea typeface="+mj-ea"/>
                <a:cs typeface="+mj-cs"/>
              </a:rPr>
              <a:t>Principle: Defense in Depth</a:t>
            </a:r>
            <a:endParaRPr kumimoji="0" lang="en-US" sz="4100" b="1" i="0" u="none" strike="noStrike" kern="1200" cap="none" spc="0" normalizeH="0" baseline="0" noProof="0"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Lucida Sans"/>
              <a:ea typeface="+mj-ea"/>
              <a:cs typeface="+mj-cs"/>
            </a:endParaRPr>
          </a:p>
        </p:txBody>
      </p:sp>
      <p:pic>
        <p:nvPicPr>
          <p:cNvPr id="7" name="Picture 6"/>
          <p:cNvPicPr>
            <a:picLocks noChangeAspect="1"/>
          </p:cNvPicPr>
          <p:nvPr/>
        </p:nvPicPr>
        <p:blipFill>
          <a:blip r:embed="rId3"/>
          <a:stretch>
            <a:fillRect/>
          </a:stretch>
        </p:blipFill>
        <p:spPr>
          <a:xfrm>
            <a:off x="4543425" y="1371600"/>
            <a:ext cx="4486275" cy="3476625"/>
          </a:xfrm>
          <a:prstGeom prst="rect">
            <a:avLst/>
          </a:prstGeom>
        </p:spPr>
      </p:pic>
    </p:spTree>
    <p:extLst>
      <p:ext uri="{BB962C8B-B14F-4D97-AF65-F5344CB8AC3E}">
        <p14:creationId xmlns:p14="http://schemas.microsoft.com/office/powerpoint/2010/main" val="990127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90600" y="1466507"/>
            <a:ext cx="7122076" cy="4184567"/>
          </a:xfrm>
          <a:prstGeom prst="rect">
            <a:avLst/>
          </a:prstGeom>
          <a:ln w="28575">
            <a:solidFill>
              <a:schemeClr val="bg1"/>
            </a:solidFill>
          </a:ln>
        </p:spPr>
      </p:pic>
      <p:sp>
        <p:nvSpPr>
          <p:cNvPr id="2" name="Title 1"/>
          <p:cNvSpPr>
            <a:spLocks noGrp="1"/>
          </p:cNvSpPr>
          <p:nvPr>
            <p:ph type="title"/>
          </p:nvPr>
        </p:nvSpPr>
        <p:spPr>
          <a:xfrm>
            <a:off x="457200" y="152400"/>
            <a:ext cx="8229600" cy="1143000"/>
          </a:xfrm>
        </p:spPr>
        <p:txBody>
          <a:bodyPr>
            <a:normAutofit/>
          </a:bodyPr>
          <a:lstStyle/>
          <a:p>
            <a:pPr>
              <a:defRPr/>
            </a:pPr>
            <a:r>
              <a:rPr lang="en-US" dirty="0" smtClean="0"/>
              <a:t>Principle: Defense in Depth</a:t>
            </a:r>
            <a:endParaRPr lang="en-US" dirty="0"/>
          </a:p>
        </p:txBody>
      </p:sp>
      <p:sp>
        <p:nvSpPr>
          <p:cNvPr id="13" name="Content Placeholder 2"/>
          <p:cNvSpPr>
            <a:spLocks noGrp="1"/>
          </p:cNvSpPr>
          <p:nvPr>
            <p:ph idx="1"/>
          </p:nvPr>
        </p:nvSpPr>
        <p:spPr>
          <a:xfrm>
            <a:off x="457200" y="5867400"/>
            <a:ext cx="8229600" cy="6858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137160" indent="0" algn="ctr">
              <a:buNone/>
            </a:pPr>
            <a:r>
              <a:rPr lang="en-US" sz="2100" b="1" dirty="0" smtClean="0"/>
              <a:t>Defense in Depth </a:t>
            </a:r>
            <a:r>
              <a:rPr lang="en-US" sz="2100" b="1" dirty="0" smtClean="0"/>
              <a:t>In Action! </a:t>
            </a:r>
            <a:r>
              <a:rPr lang="en-US" sz="2100" b="1" dirty="0" smtClean="0"/>
              <a:t>(MISSION: IMPOSSIBLE </a:t>
            </a:r>
            <a:r>
              <a:rPr lang="en-US" sz="2100" b="1" dirty="0" smtClean="0"/>
              <a:t>s</a:t>
            </a:r>
            <a:r>
              <a:rPr lang="en-US" sz="2100" b="1" dirty="0" smtClean="0"/>
              <a:t>tyle…)</a:t>
            </a:r>
          </a:p>
          <a:p>
            <a:pPr marL="137160" indent="0" algn="ctr">
              <a:buNone/>
            </a:pPr>
            <a:r>
              <a:rPr lang="en-US" sz="2100" dirty="0">
                <a:hlinkClick r:id="rId4"/>
              </a:rPr>
              <a:t>https://youtu.be/obr9mdKJs_k?t=115</a:t>
            </a:r>
            <a:r>
              <a:rPr lang="en-US" sz="2100" dirty="0"/>
              <a:t> </a:t>
            </a:r>
          </a:p>
          <a:p>
            <a:pPr marL="137160" indent="0" algn="ctr">
              <a:buNone/>
            </a:pPr>
            <a:endParaRPr lang="en-US" dirty="0" smtClean="0"/>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1231940"/>
            <a:ext cx="1895021" cy="2730460"/>
          </a:xfrm>
          <a:prstGeom prst="rect">
            <a:avLst/>
          </a:prstGeom>
          <a:ln w="19050">
            <a:solidFill>
              <a:schemeClr val="bg1"/>
            </a:solidFill>
          </a:ln>
        </p:spPr>
      </p:pic>
    </p:spTree>
    <p:extLst>
      <p:ext uri="{BB962C8B-B14F-4D97-AF65-F5344CB8AC3E}">
        <p14:creationId xmlns:p14="http://schemas.microsoft.com/office/powerpoint/2010/main" val="55901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44"/>
            <a:ext cx="8229600" cy="1143000"/>
          </a:xfrm>
        </p:spPr>
        <p:txBody>
          <a:bodyPr>
            <a:normAutofit/>
          </a:bodyPr>
          <a:lstStyle/>
          <a:p>
            <a:pPr>
              <a:defRPr/>
            </a:pPr>
            <a:r>
              <a:rPr lang="en-US" dirty="0" smtClean="0"/>
              <a:t>Principle: Defense in Depth</a:t>
            </a:r>
            <a:endParaRPr lang="en-US" dirty="0"/>
          </a:p>
        </p:txBody>
      </p:sp>
      <p:sp>
        <p:nvSpPr>
          <p:cNvPr id="23554" name="Content Placeholder 2"/>
          <p:cNvSpPr>
            <a:spLocks noGrp="1"/>
          </p:cNvSpPr>
          <p:nvPr>
            <p:ph idx="1"/>
          </p:nvPr>
        </p:nvSpPr>
        <p:spPr>
          <a:xfrm>
            <a:off x="457200" y="5791200"/>
            <a:ext cx="8229600" cy="746760"/>
          </a:xfrm>
        </p:spPr>
        <p:txBody>
          <a:bodyPr>
            <a:normAutofit fontScale="77500" lnSpcReduction="20000"/>
          </a:bodyPr>
          <a:lstStyle/>
          <a:p>
            <a:r>
              <a:rPr lang="en-US" dirty="0" smtClean="0"/>
              <a:t>Why was this a poor means of defense?</a:t>
            </a:r>
          </a:p>
          <a:p>
            <a:r>
              <a:rPr lang="en-US" dirty="0" smtClean="0"/>
              <a:t>Answer: it placed all hope in one defensive measure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524" y="1919288"/>
            <a:ext cx="3819678" cy="371951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202" y="2667000"/>
            <a:ext cx="4430096" cy="295292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3750" y="1046279"/>
            <a:ext cx="3429000" cy="1766888"/>
          </a:xfrm>
          <a:prstGeom prst="rect">
            <a:avLst/>
          </a:prstGeom>
        </p:spPr>
      </p:pic>
      <p:sp>
        <p:nvSpPr>
          <p:cNvPr id="9" name="Title 1"/>
          <p:cNvSpPr txBox="1">
            <a:spLocks/>
          </p:cNvSpPr>
          <p:nvPr/>
        </p:nvSpPr>
        <p:spPr>
          <a:xfrm>
            <a:off x="936637" y="922454"/>
            <a:ext cx="4375125"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2800" dirty="0" smtClean="0">
                <a:solidFill>
                  <a:schemeClr val="bg1"/>
                </a:solidFill>
                <a:effectLst>
                  <a:outerShdw blurRad="38100" dist="38100" dir="2700000" algn="tl">
                    <a:srgbClr val="000000">
                      <a:alpha val="43137"/>
                    </a:srgbClr>
                  </a:outerShdw>
                </a:effectLst>
              </a:rPr>
              <a:t>The Maginot Line</a:t>
            </a:r>
            <a:endParaRPr lang="en-US" sz="2800"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9211" y="1157288"/>
            <a:ext cx="984738" cy="609600"/>
          </a:xfrm>
          <a:prstGeom prst="rect">
            <a:avLst/>
          </a:prstGeom>
        </p:spPr>
      </p:pic>
    </p:spTree>
    <p:extLst>
      <p:ext uri="{BB962C8B-B14F-4D97-AF65-F5344CB8AC3E}">
        <p14:creationId xmlns:p14="http://schemas.microsoft.com/office/powerpoint/2010/main" val="343204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11" name="Title 1"/>
          <p:cNvSpPr txBox="1">
            <a:spLocks/>
          </p:cNvSpPr>
          <p:nvPr/>
        </p:nvSpPr>
        <p:spPr>
          <a:xfrm>
            <a:off x="457200" y="152400"/>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dirty="0" smtClean="0"/>
              <a:t>Principle: Defense in Depth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37" y="1295400"/>
            <a:ext cx="9110663" cy="4526037"/>
          </a:xfrm>
          <a:prstGeom prst="rect">
            <a:avLst/>
          </a:prstGeom>
        </p:spPr>
      </p:pic>
      <p:sp>
        <p:nvSpPr>
          <p:cNvPr id="9" name="Content Placeholder 2"/>
          <p:cNvSpPr>
            <a:spLocks noGrp="1"/>
          </p:cNvSpPr>
          <p:nvPr>
            <p:ph idx="1"/>
          </p:nvPr>
        </p:nvSpPr>
        <p:spPr>
          <a:xfrm>
            <a:off x="473868" y="5989637"/>
            <a:ext cx="8229600" cy="609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137160" indent="0" algn="ctr">
              <a:buNone/>
            </a:pPr>
            <a:r>
              <a:rPr lang="en-US" sz="1800" b="1" dirty="0" smtClean="0"/>
              <a:t>The Navy uses Defense in Depth in its defense of its aircraft carriers.  Enemies must penetrate multiple defensive units before reaching the CVN.</a:t>
            </a:r>
            <a:endParaRPr lang="en-US" dirty="0"/>
          </a:p>
          <a:p>
            <a:pPr marL="137160" indent="0">
              <a:buNone/>
            </a:pPr>
            <a:endParaRPr lang="en-US" dirty="0" smtClean="0"/>
          </a:p>
        </p:txBody>
      </p:sp>
    </p:spTree>
    <p:extLst>
      <p:ext uri="{BB962C8B-B14F-4D97-AF65-F5344CB8AC3E}">
        <p14:creationId xmlns:p14="http://schemas.microsoft.com/office/powerpoint/2010/main" val="597946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11" name="Title 1"/>
          <p:cNvSpPr txBox="1">
            <a:spLocks/>
          </p:cNvSpPr>
          <p:nvPr/>
        </p:nvSpPr>
        <p:spPr>
          <a:xfrm>
            <a:off x="461962" y="304800"/>
            <a:ext cx="82296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dirty="0" smtClean="0"/>
              <a:t>Defense in Depth in Security Architecture</a:t>
            </a:r>
            <a:endParaRPr lang="en-US" dirty="0"/>
          </a:p>
        </p:txBody>
      </p:sp>
      <p:sp>
        <p:nvSpPr>
          <p:cNvPr id="9" name="Content Placeholder 2"/>
          <p:cNvSpPr>
            <a:spLocks noGrp="1"/>
          </p:cNvSpPr>
          <p:nvPr>
            <p:ph idx="1"/>
          </p:nvPr>
        </p:nvSpPr>
        <p:spPr>
          <a:xfrm>
            <a:off x="152400" y="5410200"/>
            <a:ext cx="8824913" cy="12954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lvl="0" indent="0">
              <a:lnSpc>
                <a:spcPct val="115000"/>
              </a:lnSpc>
              <a:spcBef>
                <a:spcPts val="0"/>
              </a:spcBef>
              <a:buNone/>
            </a:pPr>
            <a:r>
              <a:rPr lang="en-US" sz="1800" dirty="0" smtClean="0"/>
              <a:t>Three key components, the </a:t>
            </a:r>
            <a:r>
              <a:rPr lang="en-US" sz="1800" i="1" dirty="0"/>
              <a:t>need for visibility</a:t>
            </a:r>
            <a:r>
              <a:rPr lang="en-US" sz="1800" dirty="0"/>
              <a:t>, </a:t>
            </a:r>
            <a:r>
              <a:rPr lang="en-US" sz="1800" i="1" dirty="0"/>
              <a:t>need to correlate</a:t>
            </a:r>
            <a:r>
              <a:rPr lang="en-US" sz="1800" dirty="0"/>
              <a:t>, </a:t>
            </a:r>
            <a:r>
              <a:rPr lang="en-US" sz="1800" dirty="0" smtClean="0"/>
              <a:t>and the </a:t>
            </a:r>
            <a:r>
              <a:rPr lang="en-US" sz="1800" i="1" dirty="0"/>
              <a:t>need for a remediation </a:t>
            </a:r>
            <a:r>
              <a:rPr lang="en-US" sz="1800" i="1" dirty="0" smtClean="0"/>
              <a:t>response</a:t>
            </a:r>
            <a:r>
              <a:rPr lang="en-US" sz="1800" dirty="0" smtClean="0"/>
              <a:t>, are addressed using devices </a:t>
            </a:r>
            <a:r>
              <a:rPr lang="en-US" sz="1800" dirty="0"/>
              <a:t>and </a:t>
            </a:r>
            <a:r>
              <a:rPr lang="en-US" sz="1800" dirty="0" smtClean="0"/>
              <a:t>software in a network security architecture.  The goal </a:t>
            </a:r>
            <a:r>
              <a:rPr lang="en-US" sz="1800" dirty="0"/>
              <a:t>is that one of these devices will detect the </a:t>
            </a:r>
            <a:r>
              <a:rPr lang="en-US" sz="1800" dirty="0" smtClean="0"/>
              <a:t>adversary, correlate </a:t>
            </a:r>
            <a:r>
              <a:rPr lang="en-US" sz="1800" dirty="0"/>
              <a:t>data generated by the devices, and ultimately, </a:t>
            </a:r>
            <a:r>
              <a:rPr lang="en-US" sz="1800" dirty="0" smtClean="0"/>
              <a:t>help to respond to the </a:t>
            </a:r>
            <a:r>
              <a:rPr lang="en-US" sz="1800" dirty="0"/>
              <a:t>cyber attack.</a:t>
            </a:r>
          </a:p>
        </p:txBody>
      </p:sp>
      <p:pic>
        <p:nvPicPr>
          <p:cNvPr id="1028" name="Picture 4" descr="Image result for defense in depth network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681" y="1469923"/>
            <a:ext cx="5105400" cy="378787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93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CSS">
  <a:themeElements>
    <a:clrScheme name="Custom 2">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00B0F0"/>
      </a:hlink>
      <a:folHlink>
        <a:srgbClr val="00B0F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CCSS</Template>
  <TotalTime>2337</TotalTime>
  <Words>1495</Words>
  <Application>Microsoft Office PowerPoint</Application>
  <PresentationFormat>On-screen Show (4:3)</PresentationFormat>
  <Paragraphs>191</Paragraphs>
  <Slides>26</Slides>
  <Notes>25</Notes>
  <HiddenSlides>4</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Book Antiqua</vt:lpstr>
      <vt:lpstr>Calibri</vt:lpstr>
      <vt:lpstr>Calibri Light</vt:lpstr>
      <vt:lpstr>Lucida Sans</vt:lpstr>
      <vt:lpstr>Wingdings</vt:lpstr>
      <vt:lpstr>Wingdings 2</vt:lpstr>
      <vt:lpstr>Wingdings 3</vt:lpstr>
      <vt:lpstr>CCSS</vt:lpstr>
      <vt:lpstr>1_Apex</vt:lpstr>
      <vt:lpstr>2_Apex</vt:lpstr>
      <vt:lpstr>Office Theme</vt:lpstr>
      <vt:lpstr>Network Security usna sy110</vt:lpstr>
      <vt:lpstr>Modern Combat is Network-Centric</vt:lpstr>
      <vt:lpstr>Network Security</vt:lpstr>
      <vt:lpstr>Network Security Measures Change with the Times</vt:lpstr>
      <vt:lpstr>PowerPoint Presentation</vt:lpstr>
      <vt:lpstr>Principle: Defense in Depth</vt:lpstr>
      <vt:lpstr>Principle: Defense in Depth</vt:lpstr>
      <vt:lpstr>PowerPoint Presentation</vt:lpstr>
      <vt:lpstr>PowerPoint Presentation</vt:lpstr>
      <vt:lpstr>Defender’s Tool: Firewalls</vt:lpstr>
      <vt:lpstr>Firewalls: Access Control Lists</vt:lpstr>
      <vt:lpstr>Firewalls: Rule Evaluation</vt:lpstr>
      <vt:lpstr>Firewalls: Rule Criteria</vt:lpstr>
      <vt:lpstr>Software Firewalls</vt:lpstr>
      <vt:lpstr>Hardware Firewalls</vt:lpstr>
      <vt:lpstr>Firewall Placement Matters</vt:lpstr>
      <vt:lpstr>Firewall Placement Matters</vt:lpstr>
      <vt:lpstr>Human Factors: Firewalls Only Work if Humans Let Them</vt:lpstr>
      <vt:lpstr>Firewall Exercise</vt:lpstr>
      <vt:lpstr>Intrusion Detection/Protection Systems (IDS/IPS)</vt:lpstr>
      <vt:lpstr>E-Mail Security Gateway</vt:lpstr>
      <vt:lpstr>Network Segmentation</vt:lpstr>
      <vt:lpstr>Virtual Private Networks (VPNs)</vt:lpstr>
      <vt:lpstr>Network Design: Putting it All Together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and Operating Systems</dc:title>
  <dc:creator>Charles D. Spera</dc:creator>
  <cp:lastModifiedBy>Kiehl, Brian</cp:lastModifiedBy>
  <cp:revision>121</cp:revision>
  <cp:lastPrinted>2019-03-06T16:27:04Z</cp:lastPrinted>
  <dcterms:created xsi:type="dcterms:W3CDTF">2006-08-16T00:00:00Z</dcterms:created>
  <dcterms:modified xsi:type="dcterms:W3CDTF">2019-04-02T23:39:55Z</dcterms:modified>
</cp:coreProperties>
</file>