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38"/>
  </p:notesMasterIdLst>
  <p:sldIdLst>
    <p:sldId id="296" r:id="rId6"/>
    <p:sldId id="257" r:id="rId7"/>
    <p:sldId id="284" r:id="rId8"/>
    <p:sldId id="258" r:id="rId9"/>
    <p:sldId id="262" r:id="rId10"/>
    <p:sldId id="286" r:id="rId11"/>
    <p:sldId id="261" r:id="rId12"/>
    <p:sldId id="263" r:id="rId13"/>
    <p:sldId id="281" r:id="rId14"/>
    <p:sldId id="285" r:id="rId15"/>
    <p:sldId id="265" r:id="rId16"/>
    <p:sldId id="280" r:id="rId17"/>
    <p:sldId id="298" r:id="rId18"/>
    <p:sldId id="268" r:id="rId19"/>
    <p:sldId id="266" r:id="rId20"/>
    <p:sldId id="274" r:id="rId21"/>
    <p:sldId id="287" r:id="rId22"/>
    <p:sldId id="299" r:id="rId23"/>
    <p:sldId id="292" r:id="rId24"/>
    <p:sldId id="289" r:id="rId25"/>
    <p:sldId id="270" r:id="rId26"/>
    <p:sldId id="271" r:id="rId27"/>
    <p:sldId id="272" r:id="rId28"/>
    <p:sldId id="300" r:id="rId29"/>
    <p:sldId id="276" r:id="rId30"/>
    <p:sldId id="294" r:id="rId31"/>
    <p:sldId id="295" r:id="rId32"/>
    <p:sldId id="293" r:id="rId33"/>
    <p:sldId id="279" r:id="rId34"/>
    <p:sldId id="290" r:id="rId35"/>
    <p:sldId id="291" r:id="rId36"/>
    <p:sldId id="29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B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9" autoAdjust="0"/>
  </p:normalViewPr>
  <p:slideViewPr>
    <p:cSldViewPr>
      <p:cViewPr varScale="1">
        <p:scale>
          <a:sx n="61" d="100"/>
          <a:sy n="61" d="100"/>
        </p:scale>
        <p:origin x="144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0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31995-6CB3-41FC-B7ED-870089D93F3E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4C1DB-DDE1-4DA9-8CBE-A12D5EB3C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7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D94DF-15D5-4519-ACAD-A42206BA29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489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76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21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29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4C1DB-DDE1-4DA9-8CBE-A12D5EB3CD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509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36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48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82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18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A4C1DB-DDE1-4DA9-8CBE-A12D5EB3CD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20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2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86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55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08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14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62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96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71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45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79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367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7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92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092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93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38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8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07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94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87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4C1DB-DDE1-4DA9-8CBE-A12D5EB3CD4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3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FB5BF-3F51-4BD4-8D09-50565E79F999}" type="datetime1">
              <a:rPr lang="en-US" smtClean="0"/>
              <a:t>3/25/2019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4004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2ED44-D542-4CBF-9DF7-FC73CB1E8C2E}" type="datetime1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9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F8A79-3202-419F-8C5B-5D619AEBEF96}" type="datetime1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90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5096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58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29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41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72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84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72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9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7EA0-BF13-4944-97C0-D0070CD41C57}" type="datetime1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97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57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2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920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3D64-3BFD-49C6-A867-212DBA5C3C2C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Wireless Networks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27190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77360-8C7D-4A8A-94DB-B9F07D013D77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Wireless Networks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71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DC175-AFFA-46B5-9F17-B08B3E26328E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Wireless Networks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44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3F5C-FF7A-4A98-AB92-B9ACDF6E6F47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Wireless Networks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27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9D32-2D01-4D63-8ADB-FFFC25E2B8A5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Wireless Networks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15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70ED-A1F8-400D-812F-2C742EC3FECB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Wireless Networks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45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7C47-C4E1-4DF2-858C-0767852F3841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Wireless Networks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9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96703-00C0-412C-B060-8F85EE9AF097}" type="datetime1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97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D03CB-43A4-452F-9448-795EFEE92FC1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Wireless Networks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3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299-B1D0-4678-83F0-B6410B005D63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Wireless Networks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69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52B54-49A9-4586-9D41-CC3534114028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Wireless Networks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79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B5CDD-E6CE-48B9-A8B6-B45D58D40EDA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Wireless Networks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803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3F3-00EE-4209-97B5-FCBF0929BF2B}" type="datetime1">
              <a:rPr lang="en-US" smtClean="0"/>
              <a:t>3/25/2019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97939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1EC9-CB9A-43A3-9D50-EE5E5675E102}" type="datetime1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64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252D-881F-43B8-8122-1F920B475AB1}" type="datetime1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0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4EA7-EF7C-4E47-9948-72ECC50E0C12}" type="datetime1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260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3491-B2C9-43AD-BA64-3E6B51CEE1A6}" type="datetime1">
              <a:rPr lang="en-US" smtClean="0"/>
              <a:t>3/25/2019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60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1B35-0541-4877-AC30-B6AFB1FB5147}" type="datetime1">
              <a:rPr lang="en-US" smtClean="0"/>
              <a:t>3/25/2019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74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01AB-1DC6-4C88-8B42-1791DDFDE5A2}" type="datetime1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32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CE9B-37CB-400B-982D-E758120B7369}" type="datetime1">
              <a:rPr lang="en-US" smtClean="0"/>
              <a:t>3/25/2019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52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05FE-1309-4CCB-AEFA-06DCE51B894B}" type="datetime1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0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2B378-ED88-441C-AFE8-06CB81D0416F}" type="datetime1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14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A4B2-9EC6-4380-8322-06B206AD3F88}" type="datetime1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6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E72B1-7359-4537-9BA0-AF7FDEBA1606}" type="datetime1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10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3F3-00EE-4209-97B5-FCBF0929BF2B}" type="datetime1">
              <a:rPr lang="en-US" smtClean="0"/>
              <a:t>3/25/2019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990285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1EC9-CB9A-43A3-9D50-EE5E5675E102}" type="datetime1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25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0252D-881F-43B8-8122-1F920B475AB1}" type="datetime1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26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C4EA7-EF7C-4E47-9948-72ECC50E0C12}" type="datetime1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705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83491-B2C9-43AD-BA64-3E6B51CEE1A6}" type="datetime1">
              <a:rPr lang="en-US" smtClean="0"/>
              <a:t>3/25/2019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3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57082-911C-4BBA-BC42-F695759688C3}" type="datetime1">
              <a:rPr lang="en-US" smtClean="0"/>
              <a:t>3/25/2019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77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1B35-0541-4877-AC30-B6AFB1FB5147}" type="datetime1">
              <a:rPr lang="en-US" smtClean="0"/>
              <a:t>3/25/2019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6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CE9B-37CB-400B-982D-E758120B7369}" type="datetime1">
              <a:rPr lang="en-US" smtClean="0"/>
              <a:t>3/25/2019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136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D05FE-1309-4CCB-AEFA-06DCE51B894B}" type="datetime1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20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2B378-ED88-441C-AFE8-06CB81D0416F}" type="datetime1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10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A4B2-9EC6-4380-8322-06B206AD3F88}" type="datetime1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187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E72B1-7359-4537-9BA0-AF7FDEBA1606}" type="datetime1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E52A-B8E3-47D7-B1C8-3A4A9990080E}" type="datetime1">
              <a:rPr lang="en-US" smtClean="0"/>
              <a:t>3/25/2019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9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A022-F5A8-40B9-B49A-E2BE30D1698C}" type="datetime1">
              <a:rPr lang="en-US" smtClean="0"/>
              <a:t>3/25/2019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77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E4F67-D121-437A-AE3D-9B6AB47168F5}" type="datetime1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7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02CE-3B52-465F-AFEF-F0407E95503D}" type="datetime1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3A60A6E-3144-42F6-A1F9-E3C654405903}" type="datetime1">
              <a:rPr lang="en-US" smtClean="0"/>
              <a:t>3/25/2019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41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FDA0FB-00FC-495F-A309-EE5A3BF72463}" type="datetimeFigureOut">
              <a:rPr lang="en-US" smtClean="0">
                <a:solidFill>
                  <a:prstClr val="white">
                    <a:shade val="50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3/25/2019</a:t>
            </a:fld>
            <a:endParaRPr lang="en-US">
              <a:solidFill>
                <a:prstClr val="white">
                  <a:shade val="50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shade val="50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C6DC27-AC32-4608-8F74-F209063333D5}" type="slidenum">
              <a:rPr lang="en-US" smtClean="0">
                <a:solidFill>
                  <a:prstClr val="white">
                    <a:shade val="50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>
                  <a:shade val="50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44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0B91284-72BD-4184-B3CF-1BB1D811AED6}" type="datetime1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3/25/2019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Wireless Networks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90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1FBBA69-CDFA-4184-9551-A7FAE58AFCFB}" type="datetime1">
              <a:rPr lang="en-US" smtClean="0"/>
              <a:t>3/25/2019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24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1FBBA69-CDFA-4184-9551-A7FAE58AFCFB}" type="datetime1">
              <a:rPr lang="en-US" smtClean="0"/>
              <a:t>3/25/2019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Programming Part I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079337E-BC9D-42B3-8870-F61972B1EF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03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urses.cyber.usna.edu/SY110/calendar.php?type=class&amp;event=2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urses.cyber.usna.edu/SY110/resources/05.caesar-shift/freqAnalysis.html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www.youtube.com/watch?v=J4J8ak6tM6g" TargetMode="Externa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ourses.cyber.usna.edu/SY110/resources/27.vigenere/VigenereCipher.html" TargetMode="External"/><Relationship Id="rId5" Type="http://schemas.openxmlformats.org/officeDocument/2006/relationships/hyperlink" Target="http://rona.academy.usna.edu/~sy110co/inst/sy110/resources/vigenere/VigenereCipher.html" TargetMode="Externa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ona.academy.usna.edu/~sy110co/inst/sy110/resources/vigenere/vctable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ourses.cyber.usna.edu/SY110/resources/27.vigenere/VigenereCipher.html" TargetMode="External"/><Relationship Id="rId5" Type="http://schemas.openxmlformats.org/officeDocument/2006/relationships/hyperlink" Target="http://rona.academy.usna.edu/~sy110co/inst/sy110/resources/vigenere/VigenereCipher.html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ona.academy.usna.edu/~sy110co/inst/sy110/resources/vigenere/VigenereCipher.html" TargetMode="Externa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youtu.be/9kvYlEFDuSc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ZuqLLdx2YQ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Y9afJ3moxg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229600" cy="1600200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Symmetric </a:t>
            </a:r>
            <a:r>
              <a:rPr lang="en-US" dirty="0" err="1" smtClean="0"/>
              <a:t>Enryption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2400" dirty="0" err="1" smtClean="0">
                <a:solidFill>
                  <a:srgbClr val="002060"/>
                </a:solidFill>
              </a:rPr>
              <a:t>usna</a:t>
            </a:r>
            <a:r>
              <a:rPr lang="en-US" sz="2400" dirty="0" smtClean="0">
                <a:solidFill>
                  <a:srgbClr val="002060"/>
                </a:solidFill>
              </a:rPr>
              <a:t> sy110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133600"/>
            <a:ext cx="6265939" cy="384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4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Caesar Shift Cypher</a:t>
            </a:r>
            <a:br>
              <a:rPr lang="en-US" dirty="0" smtClean="0"/>
            </a:b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Wireless Networks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10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14300" y="1295400"/>
            <a:ext cx="8915400" cy="5280711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Plain Text: THE QUICK BROWN FOX JUMPS OVER THE LAZY DOG</a:t>
            </a:r>
          </a:p>
          <a:p>
            <a:pPr marL="137160" indent="0">
              <a:buNone/>
            </a:pPr>
            <a:endParaRPr lang="en-US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37160" indent="0">
              <a:buNone/>
            </a:pP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Ciphertext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 WKH TXLFN EURZQ IRA MXPSV RYHU WKH ODCB GRJ</a:t>
            </a:r>
          </a:p>
          <a:p>
            <a:pPr marL="137160" indent="0">
              <a:buNone/>
            </a:pPr>
            <a:endParaRPr lang="en-US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37160" indent="0">
              <a:buNone/>
            </a:pPr>
            <a:r>
              <a:rPr lang="en-US" sz="2000" dirty="0" smtClean="0">
                <a:cs typeface="Courier New" panose="02070309020205020404" pitchFamily="49" charset="0"/>
              </a:rPr>
              <a:t>Key: This is </a:t>
            </a:r>
            <a:r>
              <a:rPr lang="en-US" sz="2000" dirty="0">
                <a:cs typeface="Courier New" panose="02070309020205020404" pitchFamily="49" charset="0"/>
              </a:rPr>
              <a:t>a </a:t>
            </a:r>
            <a:r>
              <a:rPr lang="en-US" sz="2000" dirty="0" smtClean="0">
                <a:cs typeface="Courier New" panose="02070309020205020404" pitchFamily="49" charset="0"/>
              </a:rPr>
              <a:t>substitution </a:t>
            </a:r>
            <a:r>
              <a:rPr lang="en-US" sz="2000" dirty="0">
                <a:cs typeface="Courier New" panose="02070309020205020404" pitchFamily="49" charset="0"/>
              </a:rPr>
              <a:t>cipher where each letter in the original message </a:t>
            </a:r>
            <a:r>
              <a:rPr lang="en-US" sz="2000" dirty="0" smtClean="0">
                <a:cs typeface="Courier New" panose="02070309020205020404" pitchFamily="49" charset="0"/>
              </a:rPr>
              <a:t>is </a:t>
            </a:r>
            <a:r>
              <a:rPr lang="en-US" sz="2000" dirty="0">
                <a:cs typeface="Courier New" panose="02070309020205020404" pitchFamily="49" charset="0"/>
              </a:rPr>
              <a:t>replaced with a letter corresponding to a certain number of letters up </a:t>
            </a:r>
            <a:r>
              <a:rPr lang="en-US" sz="2000" dirty="0" smtClean="0">
                <a:cs typeface="Courier New" panose="02070309020205020404" pitchFamily="49" charset="0"/>
              </a:rPr>
              <a:t>the alphabet</a:t>
            </a:r>
            <a:r>
              <a:rPr lang="en-US" sz="2000" dirty="0"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cs typeface="Courier New" panose="02070309020205020404" pitchFamily="49" charset="0"/>
              </a:rPr>
              <a:t>(wrapping around to the beginning if necessary).</a:t>
            </a:r>
          </a:p>
          <a:p>
            <a:pPr marL="137160" indent="0">
              <a:buNone/>
            </a:pPr>
            <a:endParaRPr lang="en-US" sz="2000" dirty="0">
              <a:cs typeface="Courier New" panose="02070309020205020404" pitchFamily="49" charset="0"/>
            </a:endParaRPr>
          </a:p>
          <a:p>
            <a:pPr marL="137160" indent="0">
              <a:buNone/>
            </a:pPr>
            <a:r>
              <a:rPr lang="en-US" dirty="0" smtClean="0"/>
              <a:t>ABCDEFGHIJKLMNOPQRSTUVWXYZ</a:t>
            </a:r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r>
              <a:rPr lang="en-US" dirty="0" smtClean="0"/>
              <a:t>ABCDEFGHIJKLMNOPQRSTUVWXYZ</a:t>
            </a:r>
            <a:endParaRPr lang="en-US" dirty="0"/>
          </a:p>
          <a:p>
            <a:pPr marL="137160" indent="0">
              <a:buNone/>
            </a:pPr>
            <a:endParaRPr lang="en-US" dirty="0" smtClean="0"/>
          </a:p>
          <a:p>
            <a:pPr marL="137160" indent="0">
              <a:buNone/>
            </a:pPr>
            <a:endParaRPr lang="en-US" dirty="0"/>
          </a:p>
        </p:txBody>
      </p:sp>
      <p:cxnSp>
        <p:nvCxnSpPr>
          <p:cNvPr id="14" name="Curved Connector 13"/>
          <p:cNvCxnSpPr/>
          <p:nvPr/>
        </p:nvCxnSpPr>
        <p:spPr>
          <a:xfrm rot="16200000" flipH="1">
            <a:off x="4901910" y="4702387"/>
            <a:ext cx="1021975" cy="819150"/>
          </a:xfrm>
          <a:prstGeom prst="curvedConnector3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65982" y="4249624"/>
            <a:ext cx="212527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Encryption Key: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Move three letters up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7170" y="4868905"/>
            <a:ext cx="240253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Decryption: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Move three letters back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5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44562"/>
          </a:xfrm>
        </p:spPr>
        <p:txBody>
          <a:bodyPr/>
          <a:lstStyle/>
          <a:p>
            <a:r>
              <a:rPr lang="en-US" dirty="0" smtClean="0"/>
              <a:t>The Caesar Cipher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7892321" cy="4709160"/>
          </a:xfrm>
        </p:spPr>
        <p:txBody>
          <a:bodyPr>
            <a:noAutofit/>
          </a:bodyPr>
          <a:lstStyle/>
          <a:p>
            <a:r>
              <a:rPr lang="en-US" sz="2400" dirty="0" smtClean="0"/>
              <a:t>Characters in plaintext are shifted a pre-determined number of characters</a:t>
            </a:r>
          </a:p>
          <a:p>
            <a:pPr lvl="1"/>
            <a:r>
              <a:rPr lang="en-US" sz="1800" dirty="0" smtClean="0"/>
              <a:t>Shift value is the shared key; </a:t>
            </a:r>
            <a:r>
              <a:rPr lang="en-US" sz="1800" b="1" u="sng" dirty="0" smtClean="0">
                <a:solidFill>
                  <a:srgbClr val="FFFF00"/>
                </a:solidFill>
              </a:rPr>
              <a:t>shifting from plaintext</a:t>
            </a:r>
          </a:p>
          <a:p>
            <a:r>
              <a:rPr lang="en-US" sz="2400" dirty="0" smtClean="0"/>
              <a:t>In mathematical terms</a:t>
            </a:r>
          </a:p>
          <a:p>
            <a:pPr lvl="1"/>
            <a:r>
              <a:rPr lang="en-US" sz="1800" dirty="0" smtClean="0"/>
              <a:t>Given </a:t>
            </a:r>
            <a:r>
              <a:rPr lang="en-US" sz="1800" dirty="0" smtClean="0">
                <a:solidFill>
                  <a:srgbClr val="FFFF00"/>
                </a:solidFill>
              </a:rPr>
              <a:t>shift value </a:t>
            </a:r>
            <a:r>
              <a:rPr lang="en-US" sz="1800" b="1" i="1" dirty="0" smtClean="0">
                <a:solidFill>
                  <a:srgbClr val="FFFF00"/>
                </a:solidFill>
              </a:rPr>
              <a:t>s</a:t>
            </a:r>
            <a:r>
              <a:rPr lang="en-US" sz="1800" dirty="0" smtClean="0"/>
              <a:t>,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i="1" dirty="0" err="1" smtClean="0"/>
              <a:t>k</a:t>
            </a:r>
            <a:r>
              <a:rPr lang="en-US" sz="1800" baseline="30000" dirty="0" err="1"/>
              <a:t>th</a:t>
            </a:r>
            <a:r>
              <a:rPr lang="en-US" sz="1800" dirty="0"/>
              <a:t> </a:t>
            </a:r>
            <a:r>
              <a:rPr lang="en-US" sz="1800" dirty="0" smtClean="0"/>
              <a:t>letter is replaced by the letter at position:</a:t>
            </a:r>
          </a:p>
          <a:p>
            <a:pPr marL="905256" lvl="2" indent="0">
              <a:buNone/>
            </a:pPr>
            <a:r>
              <a:rPr lang="en-US" sz="1600" dirty="0" smtClean="0"/>
              <a:t>(k + s)</a:t>
            </a:r>
          </a:p>
          <a:p>
            <a:r>
              <a:rPr lang="en-US" sz="2400" dirty="0" smtClean="0"/>
              <a:t>Or, more simply: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courses.cyber.usna.edu/SY110/calendar.php?type=class&amp;event=24</a:t>
            </a:r>
            <a:endParaRPr lang="en-US" sz="1600" dirty="0" smtClean="0"/>
          </a:p>
          <a:p>
            <a:r>
              <a:rPr lang="en-US" sz="2400" dirty="0" smtClean="0"/>
              <a:t>Decrypting is therefore a matter of </a:t>
            </a:r>
            <a:r>
              <a:rPr lang="en-US" sz="2400" dirty="0" smtClean="0">
                <a:solidFill>
                  <a:srgbClr val="FFFF00"/>
                </a:solidFill>
              </a:rPr>
              <a:t>subtracting</a:t>
            </a:r>
            <a:r>
              <a:rPr lang="en-US" sz="2400" dirty="0" smtClean="0"/>
              <a:t> rather than adding the shift value: (k - s)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743512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ipher Dis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9" b="7797"/>
          <a:stretch/>
        </p:blipFill>
        <p:spPr bwMode="auto">
          <a:xfrm>
            <a:off x="6705600" y="1752600"/>
            <a:ext cx="227846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73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077" y="1047578"/>
            <a:ext cx="8229600" cy="4709160"/>
          </a:xfrm>
        </p:spPr>
        <p:txBody>
          <a:bodyPr>
            <a:normAutofit fontScale="77500" lnSpcReduction="20000"/>
          </a:bodyPr>
          <a:lstStyle/>
          <a:p>
            <a:pPr marL="651510" indent="-514350">
              <a:buFont typeface="+mj-lt"/>
              <a:buAutoNum type="arabicPeriod"/>
            </a:pPr>
            <a:r>
              <a:rPr lang="en-US" dirty="0" smtClean="0"/>
              <a:t>At </a:t>
            </a:r>
            <a:r>
              <a:rPr lang="en-US" dirty="0"/>
              <a:t>some earlier time, Alice and Bob agree to a secret key/shift-value </a:t>
            </a:r>
            <a:r>
              <a:rPr lang="en-US" i="1" dirty="0" smtClean="0"/>
              <a:t>s </a:t>
            </a:r>
            <a:r>
              <a:rPr lang="en-US" i="1" dirty="0"/>
              <a:t>= 11</a:t>
            </a:r>
            <a:r>
              <a:rPr lang="en-US" dirty="0"/>
              <a:t>.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/>
              <a:t>Alice decides to send Bob the secret message "MEET ME AT NOON", i.e. </a:t>
            </a:r>
            <a:r>
              <a:rPr lang="en-US" i="1" dirty="0">
                <a:solidFill>
                  <a:srgbClr val="FFFF00"/>
                </a:solidFill>
              </a:rPr>
              <a:t>plaintext</a:t>
            </a:r>
            <a:r>
              <a:rPr lang="en-US" i="1" dirty="0"/>
              <a:t> = MEET ME AT NOON</a:t>
            </a:r>
            <a:r>
              <a:rPr lang="en-US" dirty="0"/>
              <a:t>.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/>
              <a:t>Alice encrypts the plaintext </a:t>
            </a:r>
            <a:r>
              <a:rPr lang="en-US" dirty="0" smtClean="0"/>
              <a:t>(using something like the table above) with </a:t>
            </a:r>
            <a:r>
              <a:rPr lang="en-US" dirty="0"/>
              <a:t>key </a:t>
            </a:r>
            <a:r>
              <a:rPr lang="en-US" i="1" dirty="0" smtClean="0"/>
              <a:t>s = 11</a:t>
            </a:r>
            <a:r>
              <a:rPr lang="en-US" dirty="0"/>
              <a:t> to get: </a:t>
            </a:r>
            <a:r>
              <a:rPr lang="en-US" i="1" dirty="0" err="1">
                <a:solidFill>
                  <a:srgbClr val="FFFF00"/>
                </a:solidFill>
              </a:rPr>
              <a:t>ciphertext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/>
              <a:t>= XPPE XP LE YZZY</a:t>
            </a:r>
            <a:r>
              <a:rPr lang="en-US" dirty="0"/>
              <a:t>.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/>
              <a:t>Alice sends Bob the </a:t>
            </a:r>
            <a:r>
              <a:rPr lang="en-US" dirty="0" err="1"/>
              <a:t>ciphertext</a:t>
            </a:r>
            <a:r>
              <a:rPr lang="en-US" dirty="0"/>
              <a:t>.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/>
              <a:t>Eve manages to read the message in transit, but since she reads the </a:t>
            </a:r>
            <a:r>
              <a:rPr lang="en-US" dirty="0" err="1"/>
              <a:t>ciphertext</a:t>
            </a:r>
            <a:r>
              <a:rPr lang="en-US" dirty="0"/>
              <a:t>, XPPE XP LE YZZY, she can't make sense of it. Not knowing the key, she can't decrypt it to recover the plaintext.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/>
              <a:t>Bob receives the </a:t>
            </a:r>
            <a:r>
              <a:rPr lang="en-US" dirty="0" err="1"/>
              <a:t>ciphertext</a:t>
            </a:r>
            <a:r>
              <a:rPr lang="en-US" dirty="0"/>
              <a:t> and decrypts it using something like the table above, in reverse, with </a:t>
            </a:r>
            <a:r>
              <a:rPr lang="en-US" dirty="0">
                <a:solidFill>
                  <a:srgbClr val="FFFF00"/>
                </a:solidFill>
              </a:rPr>
              <a:t>key</a:t>
            </a:r>
            <a:r>
              <a:rPr lang="en-US" dirty="0"/>
              <a:t> </a:t>
            </a:r>
            <a:r>
              <a:rPr lang="en-US" i="1" dirty="0" smtClean="0"/>
              <a:t>s = 11</a:t>
            </a:r>
            <a:r>
              <a:rPr lang="en-US" dirty="0"/>
              <a:t>, recovering the plaintext MEET ME AT NOON.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44562"/>
          </a:xfrm>
        </p:spPr>
        <p:txBody>
          <a:bodyPr/>
          <a:lstStyle/>
          <a:p>
            <a:r>
              <a:rPr lang="en-US" dirty="0" smtClean="0"/>
              <a:t>The Caesar Cipher</a:t>
            </a:r>
            <a:endParaRPr lang="en-US" dirty="0"/>
          </a:p>
        </p:txBody>
      </p:sp>
      <p:pic>
        <p:nvPicPr>
          <p:cNvPr id="7" name="Picture 8" descr="Image result for eve disn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10" y="5410200"/>
            <a:ext cx="796734" cy="135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60366" y="63816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Eve</a:t>
            </a:r>
            <a:endParaRPr lang="en-US" sz="2000" dirty="0"/>
          </a:p>
        </p:txBody>
      </p:sp>
      <p:pic>
        <p:nvPicPr>
          <p:cNvPr id="9" name="Picture 4" descr="Image result for spongebo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03" y="5470871"/>
            <a:ext cx="1305976" cy="108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 result for alice disne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8" y="5117575"/>
            <a:ext cx="845256" cy="157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8472" y="6284723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Alice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352800" y="652684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5203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The Caesar Cipher</a:t>
            </a:r>
            <a:r>
              <a:rPr lang="en-US" sz="4400" dirty="0"/>
              <a:t/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6882"/>
            <a:ext cx="8229600" cy="4709160"/>
          </a:xfrm>
        </p:spPr>
        <p:txBody>
          <a:bodyPr/>
          <a:lstStyle/>
          <a:p>
            <a:r>
              <a:rPr lang="en-US" dirty="0"/>
              <a:t>Class Exercise: Break into </a:t>
            </a:r>
            <a:r>
              <a:rPr lang="en-US" dirty="0" smtClean="0"/>
              <a:t>pairs</a:t>
            </a:r>
          </a:p>
          <a:p>
            <a:r>
              <a:rPr lang="en-US" dirty="0" smtClean="0"/>
              <a:t>Select </a:t>
            </a:r>
            <a:r>
              <a:rPr lang="en-US" dirty="0"/>
              <a:t>a shift </a:t>
            </a:r>
            <a:r>
              <a:rPr lang="en-US" dirty="0" smtClean="0"/>
              <a:t>value (s)</a:t>
            </a:r>
          </a:p>
          <a:p>
            <a:r>
              <a:rPr lang="en-US" dirty="0" smtClean="0"/>
              <a:t>Each person:</a:t>
            </a:r>
          </a:p>
          <a:p>
            <a:pPr lvl="1"/>
            <a:r>
              <a:rPr lang="en-US" dirty="0" smtClean="0"/>
              <a:t>Send a secret encrypted message </a:t>
            </a:r>
            <a:r>
              <a:rPr lang="en-US" dirty="0"/>
              <a:t>via </a:t>
            </a:r>
            <a:r>
              <a:rPr lang="en-US" dirty="0" smtClean="0"/>
              <a:t>the </a:t>
            </a:r>
            <a:r>
              <a:rPr lang="en-US" dirty="0"/>
              <a:t>message </a:t>
            </a:r>
            <a:r>
              <a:rPr lang="en-US" dirty="0" smtClean="0"/>
              <a:t>board</a:t>
            </a:r>
          </a:p>
          <a:p>
            <a:pPr lvl="1"/>
            <a:r>
              <a:rPr lang="en-US" dirty="0" smtClean="0"/>
              <a:t>Receive and decrypt a secret message from your partner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Symmetric Encryption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00" t="10210" r="54000" b="66679"/>
          <a:stretch/>
        </p:blipFill>
        <p:spPr>
          <a:xfrm>
            <a:off x="1177446" y="4823819"/>
            <a:ext cx="6777625" cy="195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Cryptanalysis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895600"/>
          </a:xfrm>
        </p:spPr>
        <p:txBody>
          <a:bodyPr/>
          <a:lstStyle/>
          <a:p>
            <a:r>
              <a:rPr lang="en-US" dirty="0" smtClean="0"/>
              <a:t>The study of methods for obtaining the meaning of encrypted information</a:t>
            </a:r>
          </a:p>
          <a:p>
            <a:pPr lvl="1"/>
            <a:r>
              <a:rPr lang="en-US" dirty="0" smtClean="0"/>
              <a:t>Without knowledge of the key</a:t>
            </a:r>
          </a:p>
          <a:p>
            <a:r>
              <a:rPr lang="en-US" dirty="0" smtClean="0"/>
              <a:t>Targets weaknesses in the actual cryptography</a:t>
            </a:r>
          </a:p>
          <a:p>
            <a:pPr lvl="1"/>
            <a:r>
              <a:rPr lang="en-US" dirty="0" smtClean="0"/>
              <a:t>Excludes methods such </a:t>
            </a:r>
            <a:r>
              <a:rPr lang="en-US" dirty="0"/>
              <a:t>as bribery, </a:t>
            </a:r>
            <a:r>
              <a:rPr lang="en-US" dirty="0" smtClean="0"/>
              <a:t>coercion</a:t>
            </a:r>
            <a:r>
              <a:rPr lang="en-US" dirty="0"/>
              <a:t>, burglary, keystroke logging, and social </a:t>
            </a:r>
            <a:r>
              <a:rPr lang="en-US" dirty="0" smtClean="0"/>
              <a:t>engineering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171099"/>
            <a:ext cx="4997127" cy="24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r>
              <a:rPr lang="en-US" dirty="0" smtClean="0"/>
              <a:t>Breaking the Caesar Cipher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4561"/>
            <a:ext cx="6705600" cy="547211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Frequency analysis</a:t>
            </a:r>
          </a:p>
          <a:p>
            <a:pPr lvl="1"/>
            <a:r>
              <a:rPr lang="en-US" dirty="0" smtClean="0"/>
              <a:t>Use of letters in a given language occurs with a [fairly] constant frequency:</a:t>
            </a:r>
          </a:p>
          <a:p>
            <a:pPr lvl="2"/>
            <a:r>
              <a:rPr lang="en-US" dirty="0" smtClean="0"/>
              <a:t>E’s are used a lot; Z’s not so much</a:t>
            </a:r>
          </a:p>
          <a:p>
            <a:pPr lvl="1"/>
            <a:r>
              <a:rPr lang="en-US" dirty="0" smtClean="0"/>
              <a:t>Analyzing how frequently a letter occurs in </a:t>
            </a:r>
            <a:r>
              <a:rPr lang="en-US" dirty="0" err="1" smtClean="0"/>
              <a:t>ciphertext</a:t>
            </a:r>
            <a:r>
              <a:rPr lang="en-US" dirty="0" smtClean="0"/>
              <a:t> may divulge information about the key (i.e. it should have the same distribution).</a:t>
            </a:r>
          </a:p>
          <a:p>
            <a:r>
              <a:rPr lang="en-US" dirty="0" smtClean="0"/>
              <a:t>Caesar cipher is a simple shift cipher</a:t>
            </a:r>
          </a:p>
          <a:p>
            <a:pPr lvl="1"/>
            <a:r>
              <a:rPr lang="en-US" dirty="0" smtClean="0"/>
              <a:t>Shifted letters should occur at roughly the same frequency as their plaintext-counterpart</a:t>
            </a:r>
          </a:p>
          <a:p>
            <a:pPr lvl="1"/>
            <a:r>
              <a:rPr lang="en-US" dirty="0"/>
              <a:t>There are only 26 key values, so trying them all is a viable </a:t>
            </a:r>
            <a:r>
              <a:rPr lang="en-US" dirty="0" smtClean="0"/>
              <a:t>option</a:t>
            </a:r>
          </a:p>
          <a:p>
            <a:r>
              <a:rPr lang="en-US" dirty="0" smtClean="0"/>
              <a:t>What does this mean: </a:t>
            </a:r>
          </a:p>
          <a:p>
            <a:pPr lvl="1"/>
            <a:r>
              <a:rPr lang="en-US" dirty="0" smtClean="0"/>
              <a:t>XPPE </a:t>
            </a:r>
            <a:r>
              <a:rPr lang="en-US" dirty="0"/>
              <a:t>XP LE </a:t>
            </a:r>
            <a:r>
              <a:rPr lang="en-US" dirty="0" smtClean="0"/>
              <a:t>YZZY</a:t>
            </a:r>
          </a:p>
          <a:p>
            <a:pPr lvl="2"/>
            <a:r>
              <a:rPr lang="en-US" dirty="0" smtClean="0"/>
              <a:t>“P” occurs often</a:t>
            </a:r>
          </a:p>
          <a:p>
            <a:pPr lvl="2"/>
            <a:r>
              <a:rPr lang="en-US" dirty="0" smtClean="0"/>
              <a:t>Maybe “P” is actually “E”</a:t>
            </a:r>
          </a:p>
          <a:p>
            <a:pPr lvl="2"/>
            <a:r>
              <a:rPr lang="en-US" dirty="0" smtClean="0"/>
              <a:t>If so, then the shift value is 11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838200"/>
            <a:ext cx="1195387" cy="585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213" y="4394577"/>
            <a:ext cx="2309091" cy="13716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7162800" y="2032348"/>
            <a:ext cx="3810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162800" y="6426896"/>
            <a:ext cx="3810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2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Examples: Breaking Shift Ciphers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36" y="4613494"/>
            <a:ext cx="4105613" cy="1462745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courses.cyber.usna.edu/SY110/resources/05.caesar-shift/freqAnalysis.html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160" t="13598" r="69671" b="41362"/>
          <a:stretch/>
        </p:blipFill>
        <p:spPr>
          <a:xfrm>
            <a:off x="4287802" y="1302011"/>
            <a:ext cx="4823128" cy="2756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7802" y="4046329"/>
            <a:ext cx="482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www.youtube.com/watch?v=J4J8ak6tM6g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5426274" y="1240114"/>
            <a:ext cx="289560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ctr" defTabSz="914400" rtl="0" eaLnBrk="1" latinLnBrk="0" hangingPunct="1">
              <a:defRPr kumimoji="0" sz="1200" kern="1200">
                <a:solidFill>
                  <a:schemeClr val="tx1">
                    <a:shade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Imitation Game: Frequency Analysis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9450" r="68819" b="5552"/>
          <a:stretch/>
        </p:blipFill>
        <p:spPr>
          <a:xfrm>
            <a:off x="40444" y="1325014"/>
            <a:ext cx="4135805" cy="31707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254" y="4953000"/>
            <a:ext cx="230909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48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88439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Vigenère</a:t>
            </a:r>
            <a:r>
              <a:rPr lang="en-US" dirty="0" smtClean="0"/>
              <a:t> Cipher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-102315" y="954561"/>
            <a:ext cx="6321710" cy="5872124"/>
          </a:xfrm>
        </p:spPr>
        <p:txBody>
          <a:bodyPr>
            <a:normAutofit fontScale="85000" lnSpcReduction="10000"/>
          </a:bodyPr>
          <a:lstStyle/>
          <a:p>
            <a:pPr marL="137160" indent="0">
              <a:buNone/>
            </a:pPr>
            <a:r>
              <a:rPr lang="en-US" dirty="0" smtClean="0"/>
              <a:t>Uses </a:t>
            </a:r>
            <a:r>
              <a:rPr lang="en-US" dirty="0"/>
              <a:t>a series of different Caesar ciphers based on the letters of a </a:t>
            </a:r>
            <a:r>
              <a:rPr lang="en-US" dirty="0" smtClean="0"/>
              <a:t>keyword.  How so?</a:t>
            </a:r>
          </a:p>
          <a:p>
            <a:pPr marL="1042416" lvl="1" indent="-457200">
              <a:buFont typeface="+mj-lt"/>
              <a:buAutoNum type="arabicPeriod"/>
            </a:pPr>
            <a:r>
              <a:rPr lang="en-US" dirty="0" smtClean="0"/>
              <a:t>The key is a string of letters like “</a:t>
            </a:r>
            <a:r>
              <a:rPr lang="en-US" dirty="0" smtClean="0">
                <a:solidFill>
                  <a:srgbClr val="FFC000"/>
                </a:solidFill>
              </a:rPr>
              <a:t>JOE</a:t>
            </a:r>
            <a:r>
              <a:rPr lang="en-US" dirty="0" smtClean="0"/>
              <a:t>”</a:t>
            </a:r>
          </a:p>
          <a:p>
            <a:pPr marL="1042416" lvl="1" indent="-457200">
              <a:buFont typeface="+mj-lt"/>
              <a:buAutoNum type="arabicPeriod"/>
            </a:pPr>
            <a:r>
              <a:rPr lang="en-US" dirty="0" smtClean="0"/>
              <a:t>To encrypt:</a:t>
            </a:r>
          </a:p>
          <a:p>
            <a:pPr marL="1307592" lvl="2" indent="-457200"/>
            <a:r>
              <a:rPr lang="en-US" dirty="0" smtClean="0"/>
              <a:t>Write down plaintext under your key</a:t>
            </a:r>
          </a:p>
          <a:p>
            <a:pPr lvl="4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JOEJ OE JO EJOE </a:t>
            </a:r>
            <a:r>
              <a:rPr lang="en-US" dirty="0" smtClean="0"/>
              <a:t>← key (repeated as needed)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4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MEET ME AT NOON </a:t>
            </a:r>
            <a:r>
              <a:rPr lang="en-US" dirty="0" smtClean="0"/>
              <a:t>← plaintext</a:t>
            </a:r>
          </a:p>
          <a:p>
            <a:pPr marL="1307592" lvl="2" indent="-457200"/>
            <a:r>
              <a:rPr lang="en-US" dirty="0" smtClean="0"/>
              <a:t>Next, write down the table on the right</a:t>
            </a:r>
          </a:p>
          <a:p>
            <a:pPr marL="1307592" lvl="2" indent="-457200"/>
            <a:r>
              <a:rPr lang="en-US" dirty="0" smtClean="0"/>
              <a:t>The encrypted value a plaintext character is the table entry whose </a:t>
            </a:r>
            <a:r>
              <a:rPr lang="en-US" dirty="0" smtClean="0">
                <a:solidFill>
                  <a:srgbClr val="FFFF00"/>
                </a:solidFill>
              </a:rPr>
              <a:t>row = plaintext </a:t>
            </a:r>
            <a:r>
              <a:rPr lang="en-US" dirty="0" smtClean="0"/>
              <a:t>&amp; </a:t>
            </a:r>
            <a:r>
              <a:rPr lang="en-US" dirty="0" smtClean="0">
                <a:solidFill>
                  <a:srgbClr val="FFC000"/>
                </a:solidFill>
              </a:rPr>
              <a:t>column = key</a:t>
            </a:r>
          </a:p>
          <a:p>
            <a:pPr marL="1042416" lvl="1" indent="-457200"/>
            <a:r>
              <a:rPr lang="en-US" dirty="0" smtClean="0"/>
              <a:t>To decrypt a character in </a:t>
            </a:r>
            <a:r>
              <a:rPr lang="en-US" dirty="0" err="1" smtClean="0"/>
              <a:t>ciphertext</a:t>
            </a:r>
            <a:r>
              <a:rPr lang="en-US" dirty="0" smtClean="0"/>
              <a:t>:</a:t>
            </a:r>
          </a:p>
          <a:p>
            <a:pPr marL="1307592" lvl="2" indent="-457200"/>
            <a:r>
              <a:rPr lang="en-US" dirty="0" smtClean="0"/>
              <a:t>Write down the </a:t>
            </a:r>
            <a:r>
              <a:rPr lang="en-US" dirty="0" err="1" smtClean="0"/>
              <a:t>ciphertext</a:t>
            </a:r>
            <a:r>
              <a:rPr lang="en-US" dirty="0" smtClean="0"/>
              <a:t> with the key written above it</a:t>
            </a:r>
          </a:p>
          <a:p>
            <a:pPr marL="1525588" lvl="3" indent="-211138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JOEJ OE JO EJOE </a:t>
            </a:r>
            <a:r>
              <a:rPr lang="en-US" dirty="0"/>
              <a:t>← key (repeated as needed)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25588" lvl="3" indent="-211138"/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VSIC AI JH RXCR </a:t>
            </a:r>
            <a:r>
              <a:rPr lang="en-US" dirty="0"/>
              <a:t>← </a:t>
            </a:r>
            <a:r>
              <a:rPr lang="en-US" dirty="0" err="1" smtClean="0"/>
              <a:t>ciphertext</a:t>
            </a:r>
            <a:endParaRPr lang="en-US" dirty="0" smtClean="0"/>
          </a:p>
          <a:p>
            <a:pPr marL="1307592" lvl="2" indent="-457200"/>
            <a:r>
              <a:rPr lang="en-US" dirty="0" smtClean="0"/>
              <a:t>Identify the column given by the key character above the </a:t>
            </a:r>
            <a:r>
              <a:rPr lang="en-US" dirty="0" err="1" smtClean="0"/>
              <a:t>ciphertext</a:t>
            </a:r>
            <a:r>
              <a:rPr lang="en-US" dirty="0" smtClean="0"/>
              <a:t> character.</a:t>
            </a:r>
          </a:p>
          <a:p>
            <a:pPr marL="1307592" lvl="2" indent="-457200"/>
            <a:r>
              <a:rPr lang="en-US" dirty="0" smtClean="0"/>
              <a:t>Find the </a:t>
            </a:r>
            <a:r>
              <a:rPr lang="en-US" dirty="0" err="1" smtClean="0"/>
              <a:t>ciphertext</a:t>
            </a:r>
            <a:r>
              <a:rPr lang="en-US" dirty="0" smtClean="0"/>
              <a:t> character in that column.</a:t>
            </a:r>
          </a:p>
          <a:p>
            <a:pPr marL="1525588" lvl="3" indent="-211138"/>
            <a:r>
              <a:rPr lang="en-US" dirty="0" smtClean="0"/>
              <a:t>The row at which it appears is labeled with the decrypt value (i.e. the corresponding plaintext character at the beginning of that row)</a:t>
            </a:r>
          </a:p>
          <a:p>
            <a:pPr marL="1307592" lvl="2" indent="-457200"/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527048" lvl="3" indent="-457200"/>
            <a:endParaRPr lang="en-US" dirty="0" smtClean="0"/>
          </a:p>
          <a:p>
            <a:pPr marL="1307592" lvl="2" indent="-45720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0" name="Picture 2" descr="Vigene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25" y="30271"/>
            <a:ext cx="1271350" cy="164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40219" y="1531338"/>
            <a:ext cx="2364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Blaise </a:t>
            </a:r>
            <a:r>
              <a:rPr lang="en-US" sz="1600" dirty="0"/>
              <a:t>de </a:t>
            </a:r>
            <a:r>
              <a:rPr lang="en-US" sz="1600" dirty="0" err="1" smtClean="0"/>
              <a:t>Vigenère</a:t>
            </a:r>
            <a:endParaRPr lang="en-US" sz="1600" dirty="0" smtClean="0"/>
          </a:p>
          <a:p>
            <a:r>
              <a:rPr lang="en-US" sz="1400" dirty="0" smtClean="0"/>
              <a:t>1523-1596</a:t>
            </a:r>
            <a:endParaRPr lang="en-US" sz="1400" dirty="0"/>
          </a:p>
        </p:txBody>
      </p:sp>
      <p:pic>
        <p:nvPicPr>
          <p:cNvPr id="12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55" y="2335126"/>
            <a:ext cx="2857760" cy="2857760"/>
          </a:xfrm>
        </p:spPr>
      </p:pic>
      <p:sp>
        <p:nvSpPr>
          <p:cNvPr id="13" name="Rectangle 12"/>
          <p:cNvSpPr/>
          <p:nvPr/>
        </p:nvSpPr>
        <p:spPr>
          <a:xfrm>
            <a:off x="7322113" y="2329845"/>
            <a:ext cx="69287" cy="2863041"/>
          </a:xfrm>
          <a:prstGeom prst="rect">
            <a:avLst/>
          </a:prstGeom>
          <a:solidFill>
            <a:srgbClr val="CEB96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46554" y="3707313"/>
            <a:ext cx="2857761" cy="92497"/>
          </a:xfrm>
          <a:prstGeom prst="rect">
            <a:avLst/>
          </a:prstGeom>
          <a:solidFill>
            <a:srgbClr val="CEB96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46971" y="2038504"/>
            <a:ext cx="2878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</a:rPr>
              <a:t>key column 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936967" y="2736220"/>
            <a:ext cx="236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p</a:t>
            </a:r>
            <a:r>
              <a:rPr lang="en-US" sz="1600" dirty="0" smtClean="0">
                <a:solidFill>
                  <a:srgbClr val="FFFF00"/>
                </a:solidFill>
              </a:rPr>
              <a:t>laintext row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4588" y="4098507"/>
            <a:ext cx="1371600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Encrypting “M” results in “V”</a:t>
            </a:r>
            <a:endParaRPr lang="en-US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388150" y="3792834"/>
            <a:ext cx="166438" cy="3056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61229" y="5265385"/>
            <a:ext cx="281592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Vigenère</a:t>
            </a:r>
            <a:r>
              <a:rPr lang="en-US" sz="1200" dirty="0" smtClean="0"/>
              <a:t> Cipher Demo</a:t>
            </a:r>
            <a:endParaRPr lang="en-US" sz="1200" dirty="0" smtClean="0">
              <a:hlinkClick r:id="rId5"/>
            </a:endParaRPr>
          </a:p>
          <a:p>
            <a:r>
              <a:rPr lang="en-US" sz="1200" dirty="0">
                <a:hlinkClick r:id="rId6"/>
              </a:rPr>
              <a:t>http://</a:t>
            </a:r>
            <a:r>
              <a:rPr lang="en-US" sz="1200" dirty="0" smtClean="0">
                <a:hlinkClick r:id="rId6"/>
              </a:rPr>
              <a:t>courses.cyber.usna.edu/SY110/resources/27.vigenere/VigenereCipher.html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851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The </a:t>
            </a:r>
            <a:r>
              <a:rPr lang="en-US" sz="3600" dirty="0" err="1"/>
              <a:t>Vigenère</a:t>
            </a:r>
            <a:r>
              <a:rPr lang="en-US" sz="3600" dirty="0"/>
              <a:t> </a:t>
            </a:r>
            <a:r>
              <a:rPr lang="en-US" sz="3600" dirty="0" smtClean="0"/>
              <a:t>Cipher</a:t>
            </a:r>
            <a:r>
              <a:rPr lang="en-US" sz="4400" dirty="0"/>
              <a:t/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229600" cy="4709160"/>
          </a:xfrm>
        </p:spPr>
        <p:txBody>
          <a:bodyPr>
            <a:normAutofit/>
          </a:bodyPr>
          <a:lstStyle/>
          <a:p>
            <a:r>
              <a:rPr lang="en-US" dirty="0"/>
              <a:t>Class Exercise: Break into </a:t>
            </a:r>
            <a:r>
              <a:rPr lang="en-US" dirty="0" smtClean="0"/>
              <a:t>groups</a:t>
            </a:r>
          </a:p>
          <a:p>
            <a:r>
              <a:rPr lang="en-US" dirty="0" smtClean="0"/>
              <a:t>Use </a:t>
            </a:r>
            <a:r>
              <a:rPr lang="en-US" dirty="0"/>
              <a:t>this </a:t>
            </a:r>
            <a:r>
              <a:rPr lang="en-US" dirty="0" err="1"/>
              <a:t>Vigenère</a:t>
            </a:r>
            <a:r>
              <a:rPr lang="en-US" dirty="0"/>
              <a:t> </a:t>
            </a:r>
            <a:r>
              <a:rPr lang="en-US" dirty="0" smtClean="0"/>
              <a:t>Table (post to MSG board)</a:t>
            </a:r>
          </a:p>
          <a:p>
            <a:pPr lvl="1"/>
            <a:r>
              <a:rPr lang="en-US" sz="1800" dirty="0">
                <a:hlinkClick r:id="rId3"/>
              </a:rPr>
              <a:t>http://rona.academy.usna.edu/~</a:t>
            </a:r>
            <a:r>
              <a:rPr lang="en-US" sz="1800" dirty="0" smtClean="0">
                <a:hlinkClick r:id="rId3"/>
              </a:rPr>
              <a:t>sy110co/inst/sy110/resources/vigenere/vctable.html</a:t>
            </a:r>
            <a:endParaRPr lang="en-US" sz="1800" dirty="0" smtClean="0"/>
          </a:p>
          <a:p>
            <a:r>
              <a:rPr lang="en-US" dirty="0" smtClean="0"/>
              <a:t>Groups:</a:t>
            </a:r>
          </a:p>
          <a:p>
            <a:pPr lvl="1"/>
            <a:r>
              <a:rPr lang="en-US" dirty="0" smtClean="0"/>
              <a:t>Agree on a key</a:t>
            </a:r>
          </a:p>
          <a:p>
            <a:pPr lvl="1"/>
            <a:r>
              <a:rPr lang="en-US" dirty="0" smtClean="0"/>
              <a:t>Encode</a:t>
            </a:r>
          </a:p>
          <a:p>
            <a:pPr lvl="1"/>
            <a:r>
              <a:rPr lang="en-US" dirty="0" smtClean="0"/>
              <a:t>Read aloud to transmit</a:t>
            </a:r>
          </a:p>
          <a:p>
            <a:pPr lvl="1"/>
            <a:r>
              <a:rPr lang="en-US" dirty="0" smtClean="0"/>
              <a:t>Then </a:t>
            </a:r>
            <a:r>
              <a:rPr lang="en-US" i="1" dirty="0" smtClean="0"/>
              <a:t>decode</a:t>
            </a:r>
            <a:r>
              <a:rPr lang="en-US" dirty="0" smtClean="0"/>
              <a:t> a very short message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Symmetric Encryption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2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912" r="68889" b="22928"/>
          <a:stretch/>
        </p:blipFill>
        <p:spPr>
          <a:xfrm>
            <a:off x="247870" y="1437635"/>
            <a:ext cx="7143529" cy="433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88439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Vigenère</a:t>
            </a:r>
            <a:r>
              <a:rPr lang="en-US" dirty="0" smtClean="0"/>
              <a:t> Cipher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50" name="Picture 2" descr="Vigene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25" y="30271"/>
            <a:ext cx="1271350" cy="164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40219" y="1531338"/>
            <a:ext cx="2364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Blaise </a:t>
            </a:r>
            <a:r>
              <a:rPr lang="en-US" sz="1600" dirty="0"/>
              <a:t>de </a:t>
            </a:r>
            <a:r>
              <a:rPr lang="en-US" sz="1600" dirty="0" err="1" smtClean="0"/>
              <a:t>Vigenère</a:t>
            </a:r>
            <a:endParaRPr lang="en-US" sz="1600" dirty="0" smtClean="0"/>
          </a:p>
          <a:p>
            <a:r>
              <a:rPr lang="en-US" sz="1400" dirty="0" smtClean="0"/>
              <a:t>1523-1596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1584853"/>
            <a:ext cx="2878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</a:rPr>
              <a:t>key column </a:t>
            </a:r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496344" y="2182679"/>
            <a:ext cx="2364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p</a:t>
            </a:r>
            <a:r>
              <a:rPr lang="en-US" sz="1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laintext row</a:t>
            </a:r>
            <a:endParaRPr lang="en-US" sz="11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8874" y="5359279"/>
            <a:ext cx="281592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Vigenère</a:t>
            </a:r>
            <a:r>
              <a:rPr lang="en-US" sz="1200" dirty="0" smtClean="0"/>
              <a:t> Cipher Demo</a:t>
            </a:r>
            <a:endParaRPr lang="en-US" sz="1200" dirty="0" smtClean="0">
              <a:hlinkClick r:id="rId5"/>
            </a:endParaRPr>
          </a:p>
          <a:p>
            <a:r>
              <a:rPr lang="en-US" sz="1200" dirty="0">
                <a:hlinkClick r:id="rId6"/>
              </a:rPr>
              <a:t>http://</a:t>
            </a:r>
            <a:r>
              <a:rPr lang="en-US" sz="1200" dirty="0" smtClean="0">
                <a:hlinkClick r:id="rId6"/>
              </a:rPr>
              <a:t>courses.cyber.usna.edu/SY110/resources/27.vigenere/VigenereCipher.html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279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638" y="-84551"/>
            <a:ext cx="8229600" cy="1143000"/>
          </a:xfrm>
        </p:spPr>
        <p:txBody>
          <a:bodyPr/>
          <a:lstStyle/>
          <a:p>
            <a:r>
              <a:rPr lang="en-US" dirty="0" smtClean="0"/>
              <a:t>What is Cryptography?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" y="985222"/>
            <a:ext cx="5635668" cy="5715000"/>
          </a:xfrm>
        </p:spPr>
        <p:txBody>
          <a:bodyPr>
            <a:normAutofit fontScale="62500" lnSpcReduction="20000"/>
          </a:bodyPr>
          <a:lstStyle/>
          <a:p>
            <a:r>
              <a:rPr lang="en-US" i="1" dirty="0" err="1"/>
              <a:t>Kryptos</a:t>
            </a:r>
            <a:r>
              <a:rPr lang="en-US" dirty="0"/>
              <a:t> comes from the Greek word for "</a:t>
            </a:r>
            <a:r>
              <a:rPr lang="en-US" dirty="0" smtClean="0"/>
              <a:t>hidden“</a:t>
            </a:r>
          </a:p>
          <a:p>
            <a:pPr lvl="1" fontAlgn="base"/>
            <a:r>
              <a:rPr lang="en-US" b="1" dirty="0" smtClean="0"/>
              <a:t>Crypt→ography </a:t>
            </a:r>
            <a:r>
              <a:rPr lang="en-US" b="1" dirty="0"/>
              <a:t>– </a:t>
            </a:r>
            <a:r>
              <a:rPr lang="en-US" dirty="0"/>
              <a:t>Study of encrypting messages</a:t>
            </a:r>
          </a:p>
          <a:p>
            <a:pPr lvl="1" fontAlgn="base"/>
            <a:r>
              <a:rPr lang="en-US" b="1" dirty="0" smtClean="0"/>
              <a:t>Crypt</a:t>
            </a:r>
            <a:r>
              <a:rPr lang="en-US" b="1" dirty="0"/>
              <a:t> </a:t>
            </a:r>
            <a:r>
              <a:rPr lang="en-US" b="1" dirty="0" smtClean="0"/>
              <a:t>→analysis </a:t>
            </a:r>
            <a:r>
              <a:rPr lang="en-US" b="1" dirty="0"/>
              <a:t>– </a:t>
            </a:r>
            <a:r>
              <a:rPr lang="en-US" dirty="0"/>
              <a:t>Study of decrypting messages</a:t>
            </a:r>
          </a:p>
          <a:p>
            <a:pPr lvl="1" fontAlgn="base"/>
            <a:r>
              <a:rPr lang="en-US" b="1" dirty="0" smtClean="0"/>
              <a:t>Crypt</a:t>
            </a:r>
            <a:r>
              <a:rPr lang="en-US" b="1" dirty="0"/>
              <a:t> </a:t>
            </a:r>
            <a:r>
              <a:rPr lang="en-US" b="1" dirty="0" smtClean="0"/>
              <a:t>→ology </a:t>
            </a:r>
            <a:r>
              <a:rPr lang="en-US" b="1" dirty="0"/>
              <a:t>– </a:t>
            </a:r>
            <a:r>
              <a:rPr lang="en-US" dirty="0"/>
              <a:t>Study of the mathematics behind encryption/decryption</a:t>
            </a:r>
          </a:p>
          <a:p>
            <a:r>
              <a:rPr lang="en-US" dirty="0" smtClean="0"/>
              <a:t>Cryptography is the study &amp; practice of hiding information: </a:t>
            </a:r>
          </a:p>
          <a:p>
            <a:pPr lvl="1"/>
            <a:r>
              <a:rPr lang="en-US" dirty="0" smtClean="0"/>
              <a:t>Provides </a:t>
            </a:r>
            <a:r>
              <a:rPr lang="en-US" dirty="0"/>
              <a:t>secure communication in the presence of third </a:t>
            </a:r>
            <a:r>
              <a:rPr lang="en-US" dirty="0" smtClean="0"/>
              <a:t>parties</a:t>
            </a:r>
          </a:p>
          <a:p>
            <a:r>
              <a:rPr lang="en-US" dirty="0" smtClean="0"/>
              <a:t>Often supports information assurance</a:t>
            </a:r>
          </a:p>
          <a:p>
            <a:pPr lvl="1"/>
            <a:r>
              <a:rPr lang="en-US" dirty="0" smtClean="0"/>
              <a:t>Can provide</a:t>
            </a:r>
          </a:p>
          <a:p>
            <a:pPr lvl="2"/>
            <a:r>
              <a:rPr lang="en-US" dirty="0" smtClean="0"/>
              <a:t>Confidentiality</a:t>
            </a:r>
          </a:p>
          <a:p>
            <a:pPr lvl="2"/>
            <a:r>
              <a:rPr lang="en-US" dirty="0" smtClean="0"/>
              <a:t>Integrity</a:t>
            </a:r>
          </a:p>
          <a:p>
            <a:pPr lvl="2"/>
            <a:r>
              <a:rPr lang="en-US" dirty="0" smtClean="0"/>
              <a:t>Authentication</a:t>
            </a:r>
          </a:p>
          <a:p>
            <a:pPr lvl="2"/>
            <a:r>
              <a:rPr lang="en-US" dirty="0" smtClean="0"/>
              <a:t>Non-repudiation</a:t>
            </a:r>
          </a:p>
          <a:p>
            <a:r>
              <a:rPr lang="en-US" dirty="0" smtClean="0"/>
              <a:t>There are three main ways to hide information:</a:t>
            </a:r>
          </a:p>
          <a:p>
            <a:pPr lvl="1" indent="283464"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Encryption: </a:t>
            </a:r>
            <a:r>
              <a:rPr lang="en-US" dirty="0" smtClean="0"/>
              <a:t>Scrambling a message in such a way that only the intended recipient can unscramble it.  A method of encryption is called a </a:t>
            </a:r>
            <a:r>
              <a:rPr lang="en-US" u="sng" dirty="0" smtClean="0"/>
              <a:t>cypher</a:t>
            </a:r>
            <a:r>
              <a:rPr lang="en-US" dirty="0" smtClean="0"/>
              <a:t>.</a:t>
            </a:r>
            <a:endParaRPr lang="en-US" b="1" dirty="0" smtClean="0"/>
          </a:p>
          <a:p>
            <a:pPr lvl="1" indent="283464"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Hashing</a:t>
            </a:r>
            <a:r>
              <a:rPr lang="en-US" dirty="0" smtClean="0"/>
              <a:t>: Uses an irreversible algorithm to obscure the original content.</a:t>
            </a:r>
          </a:p>
          <a:p>
            <a:pPr lvl="1" indent="283464"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</a:rPr>
              <a:t>Steganography</a:t>
            </a:r>
            <a:r>
              <a:rPr lang="en-US" dirty="0" smtClean="0"/>
              <a:t>: Greek for “concealed writing”, goal is to keep the message’s existence unknown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091852"/>
            <a:ext cx="3352800" cy="4354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0" y="5590437"/>
            <a:ext cx="33528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Steganography was used by the Russian ‘illegals’ captured in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3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614" y="272511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Vigenère</a:t>
            </a:r>
            <a:r>
              <a:rPr lang="en-US" dirty="0" smtClean="0"/>
              <a:t> Cipher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" y="1463674"/>
            <a:ext cx="6959218" cy="5318126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/>
              <a:t>Vigenère</a:t>
            </a:r>
            <a:r>
              <a:rPr lang="en-US" dirty="0"/>
              <a:t> </a:t>
            </a:r>
            <a:r>
              <a:rPr lang="en-US" dirty="0" smtClean="0"/>
              <a:t>Cipher addresses the flaws in the Caesar Shift.</a:t>
            </a:r>
          </a:p>
          <a:p>
            <a:pPr lvl="1"/>
            <a:r>
              <a:rPr lang="en-US" dirty="0" smtClean="0"/>
              <a:t>The key is a </a:t>
            </a:r>
            <a:r>
              <a:rPr lang="en-US" i="1" dirty="0" smtClean="0"/>
              <a:t>string </a:t>
            </a:r>
            <a:r>
              <a:rPr lang="en-US" dirty="0" smtClean="0"/>
              <a:t>of characters</a:t>
            </a:r>
          </a:p>
          <a:p>
            <a:pPr lvl="1"/>
            <a:r>
              <a:rPr lang="en-US" dirty="0" smtClean="0"/>
              <a:t>Since there are about 6 trillion strings of less than 10, for example, the problem of </a:t>
            </a:r>
            <a:r>
              <a:rPr lang="en-US" dirty="0" smtClean="0">
                <a:solidFill>
                  <a:srgbClr val="FFFF00"/>
                </a:solidFill>
              </a:rPr>
              <a:t>too few keys </a:t>
            </a:r>
            <a:r>
              <a:rPr lang="en-US" dirty="0" smtClean="0"/>
              <a:t>is eliminated.</a:t>
            </a:r>
          </a:p>
          <a:p>
            <a:pPr lvl="1"/>
            <a:r>
              <a:rPr lang="en-US" dirty="0" smtClean="0"/>
              <a:t>The same letter at different positions in the plaintext does not get mapped to the same character in the </a:t>
            </a:r>
            <a:r>
              <a:rPr lang="en-US" dirty="0" err="1" smtClean="0"/>
              <a:t>ciphertext</a:t>
            </a:r>
            <a:endParaRPr lang="en-US" dirty="0" smtClean="0"/>
          </a:p>
          <a:p>
            <a:pPr lvl="2"/>
            <a:r>
              <a:rPr lang="en-US" dirty="0" smtClean="0"/>
              <a:t>This is because the key-character written above plays a role in the encryption.</a:t>
            </a:r>
          </a:p>
          <a:p>
            <a:pPr lvl="1"/>
            <a:r>
              <a:rPr lang="en-US" dirty="0" smtClean="0"/>
              <a:t>So </a:t>
            </a:r>
            <a:r>
              <a:rPr lang="en-US" dirty="0" smtClean="0">
                <a:solidFill>
                  <a:srgbClr val="FFFF00"/>
                </a:solidFill>
              </a:rPr>
              <a:t>letter frequencies </a:t>
            </a:r>
            <a:r>
              <a:rPr lang="en-US" dirty="0" smtClean="0"/>
              <a:t>in the plaintext </a:t>
            </a:r>
            <a:r>
              <a:rPr lang="en-US" dirty="0" smtClean="0">
                <a:solidFill>
                  <a:srgbClr val="FFFF00"/>
                </a:solidFill>
              </a:rPr>
              <a:t>do not get carried over</a:t>
            </a:r>
            <a:r>
              <a:rPr lang="en-US" dirty="0" smtClean="0"/>
              <a:t> to the </a:t>
            </a:r>
            <a:r>
              <a:rPr lang="en-US" dirty="0" err="1" smtClean="0"/>
              <a:t>ciphertext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2" name="Picture 2" descr="Vigene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06" y="3583735"/>
            <a:ext cx="1271350" cy="164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86600" y="5084802"/>
            <a:ext cx="2364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Blaise </a:t>
            </a:r>
            <a:r>
              <a:rPr lang="en-US" sz="1600" dirty="0"/>
              <a:t>de </a:t>
            </a:r>
            <a:r>
              <a:rPr lang="en-US" sz="1600" dirty="0" err="1" smtClean="0"/>
              <a:t>Vigenère</a:t>
            </a:r>
            <a:endParaRPr lang="en-US" sz="1600" dirty="0" smtClean="0"/>
          </a:p>
          <a:p>
            <a:r>
              <a:rPr lang="en-US" sz="1400" dirty="0" smtClean="0"/>
              <a:t>1523-1596</a:t>
            </a:r>
            <a:endParaRPr lang="en-US" sz="1400" dirty="0"/>
          </a:p>
        </p:txBody>
      </p:sp>
      <p:sp>
        <p:nvSpPr>
          <p:cNvPr id="14" name="Cloud Callout 13"/>
          <p:cNvSpPr/>
          <p:nvPr/>
        </p:nvSpPr>
        <p:spPr>
          <a:xfrm>
            <a:off x="6959219" y="1484652"/>
            <a:ext cx="2046995" cy="1431926"/>
          </a:xfrm>
          <a:prstGeom prst="cloudCallout">
            <a:avLst>
              <a:gd name="adj1" fmla="val -2337"/>
              <a:gd name="adj2" fmla="val 85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I’m so clever!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4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687"/>
            <a:ext cx="8229600" cy="1143000"/>
          </a:xfrm>
        </p:spPr>
        <p:txBody>
          <a:bodyPr/>
          <a:lstStyle/>
          <a:p>
            <a:r>
              <a:rPr lang="en-US" dirty="0" smtClean="0"/>
              <a:t>Breaking the </a:t>
            </a:r>
            <a:r>
              <a:rPr lang="en-US" dirty="0" err="1" smtClean="0"/>
              <a:t>Vigenère</a:t>
            </a:r>
            <a:r>
              <a:rPr lang="en-US" dirty="0" smtClean="0"/>
              <a:t> Cipher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107" y="954822"/>
            <a:ext cx="5849294" cy="5257800"/>
          </a:xfrm>
        </p:spPr>
        <p:txBody>
          <a:bodyPr>
            <a:noAutofit/>
          </a:bodyPr>
          <a:lstStyle/>
          <a:p>
            <a:r>
              <a:rPr lang="en-US" sz="1800" dirty="0" smtClean="0"/>
              <a:t>Still vulnerable to frequency analysis</a:t>
            </a:r>
          </a:p>
          <a:p>
            <a:pPr lvl="1"/>
            <a:r>
              <a:rPr lang="en-US" sz="1400" dirty="0" smtClean="0">
                <a:solidFill>
                  <a:srgbClr val="FFFF00"/>
                </a:solidFill>
              </a:rPr>
              <a:t>If the length of the key is known</a:t>
            </a:r>
          </a:p>
          <a:p>
            <a:r>
              <a:rPr lang="en-US" sz="1800" dirty="0" smtClean="0"/>
              <a:t>For key of length </a:t>
            </a:r>
            <a:r>
              <a:rPr lang="en-US" sz="1800" i="1" dirty="0" smtClean="0"/>
              <a:t>n</a:t>
            </a:r>
            <a:r>
              <a:rPr lang="en-US" sz="1800" dirty="0" smtClean="0"/>
              <a:t>, perform frequency analysis using every </a:t>
            </a:r>
            <a:r>
              <a:rPr lang="en-US" sz="1800" i="1" dirty="0" smtClean="0"/>
              <a:t>n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character</a:t>
            </a:r>
          </a:p>
          <a:p>
            <a:pPr lvl="1"/>
            <a:r>
              <a:rPr lang="en-US" sz="1400" dirty="0" smtClean="0"/>
              <a:t>Becomes a simple Caesar cipher</a:t>
            </a:r>
          </a:p>
          <a:p>
            <a:pPr lvl="2"/>
            <a:r>
              <a:rPr lang="en-US" sz="1200" dirty="0" smtClean="0"/>
              <a:t>Shift value is the first key character’s alphabet position</a:t>
            </a:r>
          </a:p>
          <a:p>
            <a:pPr lvl="1"/>
            <a:r>
              <a:rPr lang="en-US" sz="1400" dirty="0" smtClean="0"/>
              <a:t>Start at the next character and repeat using every </a:t>
            </a:r>
            <a:r>
              <a:rPr lang="en-US" sz="1400" i="1" dirty="0"/>
              <a:t>n</a:t>
            </a:r>
            <a:r>
              <a:rPr lang="en-US" sz="1400" baseline="30000" dirty="0"/>
              <a:t>th</a:t>
            </a:r>
            <a:r>
              <a:rPr lang="en-US" sz="1400" dirty="0"/>
              <a:t> </a:t>
            </a:r>
            <a:r>
              <a:rPr lang="en-US" sz="1400" dirty="0" smtClean="0"/>
              <a:t>character</a:t>
            </a:r>
          </a:p>
          <a:p>
            <a:pPr lvl="1"/>
            <a:r>
              <a:rPr lang="en-US" sz="1400" dirty="0" smtClean="0"/>
              <a:t>Can eventually recover the entire key</a:t>
            </a:r>
          </a:p>
          <a:p>
            <a:r>
              <a:rPr lang="en-US" sz="1800" dirty="0" smtClean="0"/>
              <a:t>Finding the key length can be a problem</a:t>
            </a:r>
          </a:p>
          <a:p>
            <a:pPr lvl="1"/>
            <a:r>
              <a:rPr lang="en-US" sz="1400" dirty="0" smtClean="0"/>
              <a:t>But we can use </a:t>
            </a:r>
            <a:r>
              <a:rPr lang="en-US" sz="1400" dirty="0" smtClean="0">
                <a:solidFill>
                  <a:srgbClr val="FFFF00"/>
                </a:solidFill>
              </a:rPr>
              <a:t>frequency analysis to narrow down </a:t>
            </a:r>
            <a:r>
              <a:rPr lang="en-US" sz="1400" dirty="0" smtClean="0"/>
              <a:t>likely candidates</a:t>
            </a:r>
          </a:p>
          <a:p>
            <a:pPr lvl="1"/>
            <a:r>
              <a:rPr lang="en-US" sz="1400" dirty="0" smtClean="0"/>
              <a:t>For each possible key length </a:t>
            </a:r>
            <a:r>
              <a:rPr lang="en-US" sz="1400" i="1" dirty="0" smtClean="0"/>
              <a:t>n</a:t>
            </a:r>
            <a:r>
              <a:rPr lang="en-US" sz="1400" dirty="0" smtClean="0"/>
              <a:t>, form a string consisting of every </a:t>
            </a:r>
            <a:r>
              <a:rPr lang="en-US" sz="1400" i="1" dirty="0" smtClean="0"/>
              <a:t>n</a:t>
            </a:r>
            <a:r>
              <a:rPr lang="en-US" sz="1400" baseline="30000" dirty="0" smtClean="0"/>
              <a:t>th </a:t>
            </a:r>
            <a:r>
              <a:rPr lang="en-US" sz="1400" dirty="0" smtClean="0"/>
              <a:t>character starting from the first.</a:t>
            </a:r>
          </a:p>
          <a:p>
            <a:pPr lvl="1"/>
            <a:r>
              <a:rPr lang="en-US" sz="1400" dirty="0" smtClean="0"/>
              <a:t>Give that as our </a:t>
            </a:r>
            <a:r>
              <a:rPr lang="en-US" sz="1400" dirty="0" err="1" smtClean="0"/>
              <a:t>ciphertext</a:t>
            </a:r>
            <a:r>
              <a:rPr lang="en-US" sz="1400" dirty="0" smtClean="0"/>
              <a:t> input to our Caesar Shift Frequency Analysis page.</a:t>
            </a:r>
          </a:p>
          <a:p>
            <a:pPr lvl="1"/>
            <a:r>
              <a:rPr lang="en-US" sz="1400" dirty="0" smtClean="0"/>
              <a:t>Make a note of the probability of the shift index it gave you for that </a:t>
            </a:r>
            <a:r>
              <a:rPr lang="en-US" sz="1400" i="1" dirty="0" smtClean="0"/>
              <a:t>n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Whichever </a:t>
            </a:r>
            <a:r>
              <a:rPr lang="en-US" sz="1400" i="1" dirty="0" smtClean="0"/>
              <a:t>n</a:t>
            </a:r>
            <a:r>
              <a:rPr lang="en-US" sz="1400" dirty="0" smtClean="0"/>
              <a:t> value gave you the highest score is probably the actual length of the key.</a:t>
            </a:r>
          </a:p>
          <a:p>
            <a:r>
              <a:rPr lang="en-US" sz="1800" dirty="0" smtClean="0"/>
              <a:t>This type of approach requires a large sample of characters to test every </a:t>
            </a:r>
            <a:r>
              <a:rPr lang="en-US" sz="1800" i="1" dirty="0" smtClean="0"/>
              <a:t>n</a:t>
            </a:r>
            <a:r>
              <a:rPr lang="en-US" sz="1800" i="1" baseline="30000" dirty="0" smtClean="0"/>
              <a:t>th</a:t>
            </a:r>
            <a:r>
              <a:rPr lang="en-US" sz="1800" i="1" dirty="0" smtClean="0"/>
              <a:t> </a:t>
            </a:r>
            <a:r>
              <a:rPr lang="en-US" sz="1800" dirty="0" smtClean="0"/>
              <a:t>possibility.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32510"/>
            <a:ext cx="2857760" cy="28577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47758" y="927229"/>
            <a:ext cx="69287" cy="2863041"/>
          </a:xfrm>
          <a:prstGeom prst="rect">
            <a:avLst/>
          </a:prstGeom>
          <a:solidFill>
            <a:srgbClr val="CEB96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72199" y="2304697"/>
            <a:ext cx="2857761" cy="92497"/>
          </a:xfrm>
          <a:prstGeom prst="rect">
            <a:avLst/>
          </a:prstGeom>
          <a:solidFill>
            <a:srgbClr val="CEB96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467" y="2768079"/>
            <a:ext cx="1398176" cy="83051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2" name="Content Placeholder 6"/>
          <p:cNvSpPr txBox="1">
            <a:spLocks/>
          </p:cNvSpPr>
          <p:nvPr/>
        </p:nvSpPr>
        <p:spPr>
          <a:xfrm>
            <a:off x="18106" y="6578772"/>
            <a:ext cx="7391400" cy="593081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 smtClean="0"/>
              <a:t>If the message length is short </a:t>
            </a:r>
            <a:r>
              <a:rPr lang="en-US" sz="1400" b="1" dirty="0" smtClean="0">
                <a:solidFill>
                  <a:srgbClr val="FFC000"/>
                </a:solidFill>
              </a:rPr>
              <a:t>OR</a:t>
            </a:r>
            <a:r>
              <a:rPr lang="en-US" sz="1400" dirty="0" smtClean="0"/>
              <a:t> the key is long this approach fails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016024" y="3840935"/>
            <a:ext cx="3086360" cy="27699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00" b="1" dirty="0" smtClean="0"/>
              <a:t>One Time Pad</a:t>
            </a:r>
          </a:p>
          <a:p>
            <a:pPr>
              <a:spcAft>
                <a:spcPts val="600"/>
              </a:spcAft>
            </a:pPr>
            <a:r>
              <a:rPr lang="en-US" sz="1300" dirty="0"/>
              <a:t>The </a:t>
            </a:r>
            <a:r>
              <a:rPr lang="en-US" sz="1300" dirty="0" err="1"/>
              <a:t>Vigenère</a:t>
            </a:r>
            <a:r>
              <a:rPr lang="en-US" sz="1300" dirty="0"/>
              <a:t> Cipher is </a:t>
            </a:r>
            <a:r>
              <a:rPr lang="en-US" sz="1300" dirty="0" smtClean="0"/>
              <a:t>unbreakable if: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dirty="0" smtClean="0"/>
              <a:t>The key is a random sequence of letters,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dirty="0" smtClean="0"/>
              <a:t>The key is as long as (or longer than) the message, and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300" dirty="0" smtClean="0"/>
              <a:t>The key is never re-used.</a:t>
            </a:r>
          </a:p>
          <a:p>
            <a:endParaRPr lang="en-US" sz="1300" dirty="0"/>
          </a:p>
          <a:p>
            <a:r>
              <a:rPr lang="en-US" sz="1300" dirty="0" smtClean="0"/>
              <a:t>However, this makes the Cipher impractical because key distribution becomes a huge problem.  A new key must somehow be distributed confidentially after each use.</a:t>
            </a:r>
            <a:endParaRPr lang="en-US" sz="1300" dirty="0" smtClean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87009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Alternative Approach: </a:t>
            </a:r>
            <a:br>
              <a:rPr lang="en-US" dirty="0" smtClean="0"/>
            </a:br>
            <a:r>
              <a:rPr lang="en-US" dirty="0" smtClean="0"/>
              <a:t>Chosen Plaintext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09160"/>
          </a:xfrm>
        </p:spPr>
        <p:txBody>
          <a:bodyPr>
            <a:normAutofit/>
          </a:bodyPr>
          <a:lstStyle/>
          <a:p>
            <a:r>
              <a:rPr lang="en-US" dirty="0" smtClean="0"/>
              <a:t>Encryption/decryption requires three things:</a:t>
            </a:r>
          </a:p>
          <a:p>
            <a:pPr lvl="1"/>
            <a:r>
              <a:rPr lang="en-US" dirty="0" smtClean="0"/>
              <a:t>Plaintext, Key, and </a:t>
            </a:r>
            <a:r>
              <a:rPr lang="en-US" dirty="0" err="1" smtClean="0"/>
              <a:t>Ciphertext</a:t>
            </a:r>
            <a:endParaRPr lang="en-US" dirty="0" smtClean="0"/>
          </a:p>
          <a:p>
            <a:r>
              <a:rPr lang="en-US" dirty="0" smtClean="0"/>
              <a:t>Knowing </a:t>
            </a:r>
            <a:r>
              <a:rPr lang="en-US" dirty="0" smtClean="0">
                <a:solidFill>
                  <a:srgbClr val="FFFF00"/>
                </a:solidFill>
              </a:rPr>
              <a:t>two</a:t>
            </a:r>
            <a:r>
              <a:rPr lang="en-US" dirty="0" smtClean="0"/>
              <a:t> is enough to get the </a:t>
            </a:r>
            <a:r>
              <a:rPr lang="en-US" dirty="0" smtClean="0">
                <a:solidFill>
                  <a:srgbClr val="FFC000"/>
                </a:solidFill>
              </a:rPr>
              <a:t>third</a:t>
            </a:r>
          </a:p>
          <a:p>
            <a:pPr lvl="1"/>
            <a:r>
              <a:rPr lang="en-US" dirty="0" smtClean="0"/>
              <a:t>Plaintext + Key = </a:t>
            </a:r>
            <a:r>
              <a:rPr lang="en-US" dirty="0" err="1" smtClean="0"/>
              <a:t>Ciphertext</a:t>
            </a:r>
            <a:endParaRPr lang="en-US" dirty="0" smtClean="0"/>
          </a:p>
          <a:p>
            <a:pPr lvl="1"/>
            <a:r>
              <a:rPr lang="en-US" dirty="0" err="1" smtClean="0"/>
              <a:t>Ciphertext</a:t>
            </a:r>
            <a:r>
              <a:rPr lang="en-US" dirty="0" smtClean="0"/>
              <a:t> + Key = Plaintext</a:t>
            </a:r>
          </a:p>
          <a:p>
            <a:r>
              <a:rPr lang="en-US" dirty="0" smtClean="0"/>
              <a:t>What if we know the plaintext and </a:t>
            </a:r>
            <a:r>
              <a:rPr lang="en-US" dirty="0" err="1" smtClean="0"/>
              <a:t>ciphertext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Plaintext + </a:t>
            </a:r>
            <a:r>
              <a:rPr lang="en-US" dirty="0" err="1" smtClean="0"/>
              <a:t>Ciphertext</a:t>
            </a:r>
            <a:r>
              <a:rPr lang="en-US" dirty="0" smtClean="0"/>
              <a:t> = Key</a:t>
            </a:r>
          </a:p>
          <a:p>
            <a:r>
              <a:rPr lang="en-US" dirty="0" smtClean="0"/>
              <a:t>But if all we have is the </a:t>
            </a:r>
            <a:r>
              <a:rPr lang="en-US" dirty="0" err="1" smtClean="0"/>
              <a:t>ciphertext</a:t>
            </a:r>
            <a:r>
              <a:rPr lang="en-US" dirty="0" smtClean="0"/>
              <a:t>, how can we get my hands on the plaintext?</a:t>
            </a:r>
          </a:p>
          <a:p>
            <a:pPr marL="13716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5791200"/>
            <a:ext cx="6858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What if I could choose the plaintext that gets sent?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0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Chosen Plaintext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7091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if we can induce a user to send a message of our choosing</a:t>
            </a:r>
          </a:p>
          <a:p>
            <a:pPr lvl="1"/>
            <a:r>
              <a:rPr lang="en-US" dirty="0" smtClean="0"/>
              <a:t>Or at least some text the attacker knows</a:t>
            </a:r>
          </a:p>
          <a:p>
            <a:r>
              <a:rPr lang="en-US" dirty="0" smtClean="0"/>
              <a:t>Combining the </a:t>
            </a:r>
            <a:r>
              <a:rPr lang="en-US" dirty="0" err="1" smtClean="0"/>
              <a:t>ciphertext</a:t>
            </a:r>
            <a:r>
              <a:rPr lang="en-US" dirty="0" smtClean="0"/>
              <a:t> with known plaintext can reveal the key</a:t>
            </a:r>
          </a:p>
          <a:p>
            <a:pPr lvl="1"/>
            <a:r>
              <a:rPr lang="en-US" dirty="0" smtClean="0"/>
              <a:t>Key can be used to decrypt the rest of the message or other messages</a:t>
            </a:r>
          </a:p>
          <a:p>
            <a:r>
              <a:rPr lang="en-US" dirty="0" smtClean="0"/>
              <a:t>Used during WWII </a:t>
            </a:r>
            <a:r>
              <a:rPr lang="en-US" dirty="0" smtClean="0">
                <a:solidFill>
                  <a:srgbClr val="FFC000"/>
                </a:solidFill>
              </a:rPr>
              <a:t>Battle of Midway</a:t>
            </a:r>
          </a:p>
          <a:p>
            <a:r>
              <a:rPr lang="en-US" dirty="0" smtClean="0"/>
              <a:t>Many WEP-cracking tools based on chosen plaintext attacks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810000"/>
            <a:ext cx="2787721" cy="1504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505" y="1656519"/>
            <a:ext cx="2157109" cy="17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7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Enigma vs The Bombe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43400"/>
            <a:ext cx="4824413" cy="70260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youtu.be/9kvYlEFDuSc</a:t>
            </a:r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676400"/>
            <a:ext cx="4595813" cy="258127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26" name="Picture 2" descr="https://upload.wikimedia.org/wikipedia/commons/4/49/Bletchley_Park_Bombe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65448"/>
            <a:ext cx="2895600" cy="437178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862387" y="6002996"/>
            <a:ext cx="4824413" cy="702604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None/>
            </a:pPr>
            <a:r>
              <a:rPr lang="en-US" sz="2400" dirty="0">
                <a:hlinkClick r:id="rId6"/>
              </a:rPr>
              <a:t>https://</a:t>
            </a:r>
            <a:r>
              <a:rPr lang="en-US" sz="2400" dirty="0" smtClean="0">
                <a:hlinkClick r:id="rId6"/>
              </a:rPr>
              <a:t>youtu.be/zZuqLLdx2YQ</a:t>
            </a:r>
            <a:r>
              <a:rPr lang="en-US" sz="2400" dirty="0" smtClean="0"/>
              <a:t> </a:t>
            </a:r>
            <a:endParaRPr lang="en-US" sz="2400" dirty="0" smtClean="0"/>
          </a:p>
        </p:txBody>
      </p:sp>
      <p:pic>
        <p:nvPicPr>
          <p:cNvPr id="1028" name="Picture 4" descr="Flag of the NSDAP (1920â1945)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1503363"/>
            <a:ext cx="1195387" cy="7172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Union Flag: a red cross over combined red and white saltires, all with white borders, over a dark blue background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897" y="5334001"/>
            <a:ext cx="1232888" cy="61644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6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Chosen Plaintext Attack against </a:t>
            </a:r>
            <a:r>
              <a:rPr lang="en-US" dirty="0"/>
              <a:t>the </a:t>
            </a:r>
            <a:r>
              <a:rPr lang="en-US" dirty="0" err="1"/>
              <a:t>Vigenère</a:t>
            </a:r>
            <a:r>
              <a:rPr lang="en-US" dirty="0"/>
              <a:t> Cipher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24000"/>
            <a:ext cx="64008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Ciphertext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JZFDEYNFUDS </a:t>
            </a:r>
            <a:r>
              <a:rPr lang="en-US" dirty="0"/>
              <a:t>MB KLNFI CVIH KMUZ </a:t>
            </a:r>
            <a:r>
              <a:rPr lang="en-US" dirty="0" smtClean="0"/>
              <a:t>ECHELY</a:t>
            </a:r>
          </a:p>
          <a:p>
            <a:r>
              <a:rPr lang="en-US" dirty="0" smtClean="0"/>
              <a:t>Suppose </a:t>
            </a:r>
            <a:r>
              <a:rPr lang="en-US" dirty="0"/>
              <a:t>that we know that "</a:t>
            </a:r>
            <a:r>
              <a:rPr lang="en-US" dirty="0" smtClean="0"/>
              <a:t>ALBUQUERQUE" </a:t>
            </a:r>
            <a:r>
              <a:rPr lang="en-US" dirty="0"/>
              <a:t>is in fact the first word. </a:t>
            </a:r>
            <a:endParaRPr lang="en-US" dirty="0" smtClean="0"/>
          </a:p>
          <a:p>
            <a:r>
              <a:rPr lang="en-US" dirty="0" smtClean="0"/>
              <a:t>Perhaps </a:t>
            </a:r>
            <a:r>
              <a:rPr lang="en-US" dirty="0"/>
              <a:t>we did something to provoke an encrypted communication with that word. </a:t>
            </a:r>
            <a:endParaRPr lang="en-US" dirty="0" smtClean="0"/>
          </a:p>
          <a:p>
            <a:pPr marL="13716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			</a:t>
            </a:r>
            <a:r>
              <a:rPr lang="en-US" dirty="0" smtClean="0"/>
              <a:t>A L B U Q U E R Q U E </a:t>
            </a:r>
          </a:p>
          <a:p>
            <a:pPr marL="13716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		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↓  ↓  ↓ ↓  ↓   ↓  ↓ ↓  ↓  ↓  ↓ </a:t>
            </a:r>
          </a:p>
          <a:p>
            <a:pPr marL="13716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			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  Z  F D E  Y N F U D S</a:t>
            </a:r>
          </a:p>
          <a:p>
            <a:r>
              <a:rPr lang="en-US" dirty="0" smtClean="0"/>
              <a:t>We </a:t>
            </a:r>
            <a:r>
              <a:rPr lang="en-US" dirty="0"/>
              <a:t>work through to recover the key like this: </a:t>
            </a:r>
            <a:endParaRPr lang="en-US" dirty="0" smtClean="0"/>
          </a:p>
          <a:p>
            <a:pPr lvl="1"/>
            <a:r>
              <a:rPr lang="en-US" dirty="0" smtClean="0"/>
              <a:t>row </a:t>
            </a:r>
            <a:r>
              <a:rPr lang="en-US" dirty="0"/>
              <a:t>A has a J in the J-column, so J is the first letter of the key. </a:t>
            </a:r>
            <a:endParaRPr lang="en-US" dirty="0" smtClean="0"/>
          </a:p>
          <a:p>
            <a:pPr lvl="1"/>
            <a:r>
              <a:rPr lang="en-US" dirty="0"/>
              <a:t>r</a:t>
            </a:r>
            <a:r>
              <a:rPr lang="en-US" dirty="0" smtClean="0"/>
              <a:t>ow </a:t>
            </a:r>
            <a:r>
              <a:rPr lang="en-US" dirty="0"/>
              <a:t>L has a Z in the O-column, so we have an O as the second letter, and so on. </a:t>
            </a:r>
            <a:r>
              <a:rPr lang="en-US" dirty="0" smtClean="0"/>
              <a:t> In </a:t>
            </a:r>
            <a:r>
              <a:rPr lang="en-US" dirty="0"/>
              <a:t>this way we recover JOEJOEJOEJO and deduce that </a:t>
            </a:r>
            <a:r>
              <a:rPr lang="en-US" b="1" u="sng" dirty="0">
                <a:solidFill>
                  <a:srgbClr val="FFC000"/>
                </a:solidFill>
              </a:rPr>
              <a:t>the key was JOE</a:t>
            </a:r>
            <a:r>
              <a:rPr lang="en-US" dirty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15" y="2323840"/>
            <a:ext cx="2248160" cy="22481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10947" y="2337792"/>
            <a:ext cx="52660" cy="2252314"/>
          </a:xfrm>
          <a:prstGeom prst="rect">
            <a:avLst/>
          </a:prstGeom>
          <a:solidFill>
            <a:srgbClr val="CEB96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20373" y="2413992"/>
            <a:ext cx="2171961" cy="72766"/>
          </a:xfrm>
          <a:prstGeom prst="rect">
            <a:avLst/>
          </a:prstGeom>
          <a:solidFill>
            <a:srgbClr val="CEB96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46343" y="2025237"/>
            <a:ext cx="2878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</a:rPr>
              <a:t>key column 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436339" y="2722953"/>
            <a:ext cx="2364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p</a:t>
            </a:r>
            <a:r>
              <a:rPr lang="en-US" sz="1600" dirty="0" smtClean="0">
                <a:solidFill>
                  <a:srgbClr val="FFFF00"/>
                </a:solidFill>
              </a:rPr>
              <a:t>laintext row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4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Symmetric Encryption - AES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48400" cy="47091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Advanced Encryption Standard (AES) is a symmetric key algorithm.</a:t>
            </a:r>
          </a:p>
          <a:p>
            <a:pPr lvl="1"/>
            <a:r>
              <a:rPr lang="en-US" dirty="0" smtClean="0"/>
              <a:t>Numerous variants and key lengths.</a:t>
            </a:r>
          </a:p>
          <a:p>
            <a:pPr lvl="1"/>
            <a:r>
              <a:rPr lang="en-US" dirty="0" smtClean="0"/>
              <a:t>Used to encrypt Top Secret information</a:t>
            </a:r>
          </a:p>
          <a:p>
            <a:pPr lvl="1"/>
            <a:r>
              <a:rPr lang="en-US" dirty="0" smtClean="0"/>
              <a:t>Basis for many modern VPNs</a:t>
            </a:r>
          </a:p>
          <a:p>
            <a:r>
              <a:rPr lang="en-US" dirty="0" smtClean="0"/>
              <a:t>AES utilizes a large hexadecimal key, which is hard to remember</a:t>
            </a:r>
          </a:p>
          <a:p>
            <a:pPr lvl="1"/>
            <a:r>
              <a:rPr lang="en-US" dirty="0" smtClean="0"/>
              <a:t>We can combine hashing of a password with AES to allow us to use easy to remember pass phrases.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Digital Cryptography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050" name="Picture 2" descr="Image result for aes encryp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92885"/>
            <a:ext cx="23812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es encryp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81" y="3429000"/>
            <a:ext cx="2054087" cy="205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544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Class: AES Encryption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shade val="50000"/>
                  </a:prstClr>
                </a:solidFill>
              </a:rPr>
              <a:t>Cryptographic Hashing</a:t>
            </a: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27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7162" t="20211" r="55286" b="48952"/>
          <a:stretch/>
        </p:blipFill>
        <p:spPr>
          <a:xfrm>
            <a:off x="466725" y="1600200"/>
            <a:ext cx="8362950" cy="41322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6800" y="3810000"/>
            <a:ext cx="251460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AES Command</a:t>
            </a:r>
          </a:p>
          <a:p>
            <a:r>
              <a:rPr lang="en-US" dirty="0" smtClean="0"/>
              <a:t>-k = Generate a key</a:t>
            </a:r>
          </a:p>
          <a:p>
            <a:r>
              <a:rPr lang="en-US" dirty="0" smtClean="0"/>
              <a:t>-e = Encrypt</a:t>
            </a:r>
          </a:p>
          <a:p>
            <a:r>
              <a:rPr lang="en-US" dirty="0" smtClean="0"/>
              <a:t>-d = Decrypt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5270816"/>
            <a:ext cx="24384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Hint: right click and select “copy all” to copy/paste in a Shell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29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Historical Lessons</a:t>
            </a:r>
            <a:br>
              <a:rPr lang="en-US" dirty="0" smtClean="0"/>
            </a:br>
            <a:r>
              <a:rPr lang="en-US" dirty="0" smtClean="0"/>
              <a:t>(Additional Content)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48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Chosen Plaintext </a:t>
            </a:r>
            <a:r>
              <a:rPr lang="en-US" dirty="0" smtClean="0"/>
              <a:t>Attack: </a:t>
            </a:r>
            <a:br>
              <a:rPr lang="en-US" dirty="0" smtClean="0"/>
            </a:br>
            <a:r>
              <a:rPr lang="en-US" dirty="0" smtClean="0"/>
              <a:t>Battle of Midway June 1942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410200" cy="50292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May 1942, Admiral Yamamoto </a:t>
            </a:r>
            <a:r>
              <a:rPr lang="en-US" sz="2000" dirty="0"/>
              <a:t>was </a:t>
            </a:r>
            <a:r>
              <a:rPr lang="en-US" sz="2000" dirty="0" smtClean="0"/>
              <a:t>assembling a </a:t>
            </a:r>
            <a:r>
              <a:rPr lang="en-US" sz="2000" dirty="0"/>
              <a:t>carrier task </a:t>
            </a:r>
            <a:r>
              <a:rPr lang="en-US" sz="2000" dirty="0" smtClean="0"/>
              <a:t>force to launch </a:t>
            </a:r>
            <a:r>
              <a:rPr lang="en-US" sz="2000" dirty="0"/>
              <a:t>a diversionary raid off the Aleutian </a:t>
            </a:r>
            <a:r>
              <a:rPr lang="en-US" sz="2000" dirty="0" smtClean="0"/>
              <a:t>Islands </a:t>
            </a:r>
            <a:r>
              <a:rPr lang="en-US" sz="2000" dirty="0"/>
              <a:t>and lure the </a:t>
            </a:r>
            <a:r>
              <a:rPr lang="en-US" sz="2000" dirty="0" smtClean="0"/>
              <a:t>US </a:t>
            </a:r>
            <a:r>
              <a:rPr lang="en-US" sz="2000" dirty="0"/>
              <a:t>Navy to </a:t>
            </a:r>
            <a:r>
              <a:rPr lang="en-US" sz="2000" dirty="0" smtClean="0"/>
              <a:t>into </a:t>
            </a:r>
            <a:r>
              <a:rPr lang="en-US" sz="2000" dirty="0"/>
              <a:t>a decisive battle that would destroy what remained of the </a:t>
            </a:r>
            <a:r>
              <a:rPr lang="en-US" sz="2000" dirty="0" smtClean="0"/>
              <a:t>US fleet </a:t>
            </a:r>
            <a:r>
              <a:rPr lang="en-US" sz="2000" dirty="0"/>
              <a:t>after Pearl </a:t>
            </a:r>
            <a:r>
              <a:rPr lang="en-US" sz="2000" dirty="0" smtClean="0"/>
              <a:t>Harbor, allowing them to invade Midway Island. </a:t>
            </a:r>
          </a:p>
          <a:p>
            <a:r>
              <a:rPr lang="en-US" sz="2000" dirty="0" smtClean="0"/>
              <a:t>From decrypted JN-25 messages</a:t>
            </a:r>
            <a:r>
              <a:rPr lang="en-US" sz="2000" dirty="0"/>
              <a:t>, </a:t>
            </a:r>
            <a:r>
              <a:rPr lang="en-US" sz="2000" dirty="0" smtClean="0"/>
              <a:t>US commanders </a:t>
            </a:r>
            <a:r>
              <a:rPr lang="en-US" sz="2000" dirty="0"/>
              <a:t>knew the general outlines of the plan, even the timetable.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messages, however, did not say where the Japanese intended to strike; the target was simply designated "</a:t>
            </a:r>
            <a:r>
              <a:rPr lang="en-US" sz="2000" b="1" u="sng" dirty="0"/>
              <a:t>AF</a:t>
            </a:r>
            <a:r>
              <a:rPr lang="en-US" sz="2000" dirty="0"/>
              <a:t>." </a:t>
            </a:r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1676400"/>
            <a:ext cx="2709979" cy="33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1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Encryption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70916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 this lesson we’re going to focus our attention on encryption.</a:t>
            </a:r>
          </a:p>
          <a:p>
            <a:r>
              <a:rPr lang="en-US" dirty="0" smtClean="0"/>
              <a:t>In fact, encryption comes in two varieties: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Symmetric encryption </a:t>
            </a:r>
            <a:r>
              <a:rPr lang="en-US" dirty="0" smtClean="0"/>
              <a:t>– where Alice and Bob share the same keys.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Asymmetric encryption </a:t>
            </a:r>
            <a:r>
              <a:rPr lang="en-US" dirty="0" smtClean="0"/>
              <a:t>– where Alice and Bob have different keys.</a:t>
            </a:r>
          </a:p>
          <a:p>
            <a:r>
              <a:rPr lang="en-US" dirty="0" smtClean="0"/>
              <a:t>This lesson focuses on symmetric encryption, which is sometimes called “secret key encryption.”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728" y="1517646"/>
            <a:ext cx="3259672" cy="2444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728" y="4156075"/>
            <a:ext cx="3259672" cy="24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08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Chosen Plaintext </a:t>
            </a:r>
            <a:r>
              <a:rPr lang="en-US" dirty="0" smtClean="0"/>
              <a:t>Attack: </a:t>
            </a:r>
            <a:br>
              <a:rPr lang="en-US" dirty="0" smtClean="0"/>
            </a:br>
            <a:r>
              <a:rPr lang="en-US" dirty="0" smtClean="0"/>
              <a:t>Battle of Midway June 1942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029200" cy="5181600"/>
          </a:xfrm>
        </p:spPr>
        <p:txBody>
          <a:bodyPr>
            <a:normAutofit fontScale="47500" lnSpcReduction="20000"/>
          </a:bodyPr>
          <a:lstStyle/>
          <a:p>
            <a:r>
              <a:rPr lang="en-US" sz="4500" dirty="0" smtClean="0"/>
              <a:t>A</a:t>
            </a:r>
            <a:r>
              <a:rPr lang="en-US" sz="4500" dirty="0"/>
              <a:t> ruse to determine what AF stood </a:t>
            </a:r>
            <a:r>
              <a:rPr lang="en-US" sz="4500" dirty="0" smtClean="0"/>
              <a:t>for was used, although Naval Intelligence already suspected it </a:t>
            </a:r>
            <a:r>
              <a:rPr lang="en-US" sz="4500" dirty="0"/>
              <a:t>was </a:t>
            </a:r>
            <a:r>
              <a:rPr lang="en-US" sz="4500" dirty="0" smtClean="0"/>
              <a:t>Midway, they </a:t>
            </a:r>
            <a:r>
              <a:rPr lang="en-US" sz="4500" dirty="0"/>
              <a:t>arranged for </a:t>
            </a:r>
            <a:r>
              <a:rPr lang="en-US" sz="4500" dirty="0" smtClean="0"/>
              <a:t>US forces at Midway to </a:t>
            </a:r>
            <a:r>
              <a:rPr lang="en-US" sz="4500" dirty="0"/>
              <a:t>send </a:t>
            </a:r>
            <a:r>
              <a:rPr lang="en-US" sz="4500" dirty="0" smtClean="0"/>
              <a:t>a clear radio message that </a:t>
            </a:r>
            <a:r>
              <a:rPr lang="en-US" sz="4500" dirty="0"/>
              <a:t>they were running short of fresh </a:t>
            </a:r>
            <a:r>
              <a:rPr lang="en-US" sz="4500" dirty="0" smtClean="0"/>
              <a:t>water </a:t>
            </a:r>
          </a:p>
          <a:p>
            <a:pPr lvl="1">
              <a:spcAft>
                <a:spcPts val="600"/>
              </a:spcAft>
            </a:pPr>
            <a:r>
              <a:rPr lang="en-US" sz="4500" dirty="0" smtClean="0"/>
              <a:t>Japanese intercepts took the bait, and US </a:t>
            </a:r>
            <a:r>
              <a:rPr lang="en-US" sz="4500" dirty="0" err="1" smtClean="0"/>
              <a:t>codebreakers</a:t>
            </a:r>
            <a:r>
              <a:rPr lang="en-US" sz="4500" dirty="0" smtClean="0"/>
              <a:t> in turn intercepted an encoded Japanese message stating: </a:t>
            </a:r>
            <a:r>
              <a:rPr lang="en-US" sz="4500" b="1" i="1" u="sng" dirty="0"/>
              <a:t>AF was running short of fresh water</a:t>
            </a:r>
            <a:r>
              <a:rPr lang="en-US" sz="4500" i="1" u="sng" dirty="0" smtClean="0"/>
              <a:t>.</a:t>
            </a:r>
            <a:r>
              <a:rPr lang="en-US" sz="4500" dirty="0" smtClean="0"/>
              <a:t> </a:t>
            </a:r>
          </a:p>
          <a:p>
            <a:r>
              <a:rPr lang="en-US" sz="4500" dirty="0" smtClean="0"/>
              <a:t>Knowing </a:t>
            </a:r>
            <a:r>
              <a:rPr lang="en-US" sz="4500" dirty="0"/>
              <a:t>that the assault was </a:t>
            </a:r>
            <a:r>
              <a:rPr lang="en-US" sz="4500" dirty="0" smtClean="0"/>
              <a:t>be at </a:t>
            </a:r>
            <a:r>
              <a:rPr lang="en-US" sz="4500" dirty="0"/>
              <a:t>Midway, </a:t>
            </a:r>
            <a:r>
              <a:rPr lang="en-US" sz="4500" dirty="0" smtClean="0"/>
              <a:t> US forces were ready, and on </a:t>
            </a:r>
            <a:r>
              <a:rPr lang="en-US" sz="4500" dirty="0"/>
              <a:t>June 4, 1942, </a:t>
            </a:r>
            <a:r>
              <a:rPr lang="en-US" sz="4500" dirty="0" smtClean="0"/>
              <a:t>U.S</a:t>
            </a:r>
            <a:r>
              <a:rPr lang="en-US" sz="4500" dirty="0"/>
              <a:t>. </a:t>
            </a:r>
            <a:r>
              <a:rPr lang="en-US" sz="4500" dirty="0" smtClean="0"/>
              <a:t>Navy pilots </a:t>
            </a:r>
            <a:r>
              <a:rPr lang="en-US" sz="4500" dirty="0"/>
              <a:t>sank all four Japanese aircraft carriers in Yamamoto's task force, effectively turning the tide in the </a:t>
            </a:r>
            <a:r>
              <a:rPr lang="en-US" sz="4500" dirty="0" smtClean="0"/>
              <a:t>Pacific and the entire war. </a:t>
            </a:r>
            <a:endParaRPr lang="en-US" sz="4500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752600"/>
            <a:ext cx="35941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1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Encryption in the Civil War</a:t>
            </a:r>
            <a:br>
              <a:rPr lang="en-US" dirty="0" smtClean="0"/>
            </a:br>
            <a:r>
              <a:rPr lang="en-US" sz="1800" dirty="0" smtClean="0"/>
              <a:t>(8min Video)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195" t="16347" r="70115" b="42784"/>
          <a:stretch/>
        </p:blipFill>
        <p:spPr>
          <a:xfrm>
            <a:off x="1417320" y="1602372"/>
            <a:ext cx="6309359" cy="350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7320" y="5257800"/>
            <a:ext cx="630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www.youtube.com/watch?v=JY9afJ3moxg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/>
          <p:cNvSpPr/>
          <p:nvPr/>
        </p:nvSpPr>
        <p:spPr>
          <a:xfrm>
            <a:off x="-1524000" y="1"/>
            <a:ext cx="12192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2133600" y="2201362"/>
            <a:ext cx="4876800" cy="708527"/>
          </a:xfrm>
          <a:prstGeom prst="rect">
            <a:avLst/>
          </a:prstGeom>
          <a:solidFill>
            <a:srgbClr val="333399"/>
          </a:solidFill>
          <a:ln w="76200">
            <a:solidFill>
              <a:srgbClr val="FFFF00"/>
            </a:solidFill>
          </a:ln>
        </p:spPr>
        <p:txBody>
          <a:bodyPr vert="horz" wrap="square" lIns="0" tIns="31115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124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Encryption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Process of transforming information to make it unreadable to anyone</a:t>
            </a:r>
          </a:p>
          <a:p>
            <a:pPr lvl="1"/>
            <a:r>
              <a:rPr lang="en-US" dirty="0" smtClean="0"/>
              <a:t>Must possess special knowledge (a ‘key’) to make the information readable</a:t>
            </a:r>
          </a:p>
          <a:p>
            <a:r>
              <a:rPr lang="en-US" dirty="0" smtClean="0"/>
              <a:t>Provides </a:t>
            </a:r>
            <a:r>
              <a:rPr lang="en-US" dirty="0" smtClean="0">
                <a:solidFill>
                  <a:srgbClr val="FFC000"/>
                </a:solidFill>
              </a:rPr>
              <a:t>confidentiality</a:t>
            </a:r>
          </a:p>
          <a:p>
            <a:r>
              <a:rPr lang="en-US" dirty="0" smtClean="0"/>
              <a:t>Definitions</a:t>
            </a:r>
          </a:p>
          <a:p>
            <a:pPr marL="1042416" lvl="1" indent="-457200">
              <a:buFont typeface="+mj-lt"/>
              <a:buAutoNum type="arabicPeriod"/>
            </a:pPr>
            <a:r>
              <a:rPr lang="en-US" u="sng" dirty="0" smtClean="0"/>
              <a:t>Plaintext</a:t>
            </a:r>
            <a:r>
              <a:rPr lang="en-US" dirty="0" smtClean="0"/>
              <a:t>: The original, unaltered information</a:t>
            </a:r>
          </a:p>
          <a:p>
            <a:pPr marL="1042416" lvl="1" indent="-457200">
              <a:buFont typeface="+mj-lt"/>
              <a:buAutoNum type="arabicPeriod"/>
            </a:pPr>
            <a:r>
              <a:rPr lang="en-US" u="sng" dirty="0" smtClean="0"/>
              <a:t>Cipher</a:t>
            </a:r>
            <a:r>
              <a:rPr lang="en-US" dirty="0" smtClean="0"/>
              <a:t>: algorithm used to perform the transformation</a:t>
            </a:r>
          </a:p>
          <a:p>
            <a:pPr marL="1042416" lvl="1" indent="-457200">
              <a:buFont typeface="+mj-lt"/>
              <a:buAutoNum type="arabicPeriod"/>
            </a:pPr>
            <a:r>
              <a:rPr lang="en-US" u="sng" dirty="0" smtClean="0"/>
              <a:t>Key</a:t>
            </a:r>
            <a:r>
              <a:rPr lang="en-US" dirty="0" smtClean="0"/>
              <a:t>: piece of information used to control a cipher’s output</a:t>
            </a:r>
          </a:p>
          <a:p>
            <a:pPr marL="1042416" lvl="1" indent="-457200">
              <a:buFont typeface="+mj-lt"/>
              <a:buAutoNum type="arabicPeriod"/>
            </a:pPr>
            <a:r>
              <a:rPr lang="en-US" u="sng" dirty="0" err="1" smtClean="0"/>
              <a:t>Ciphertext</a:t>
            </a:r>
            <a:r>
              <a:rPr lang="en-US" dirty="0" smtClean="0"/>
              <a:t>: the transformed information created by combining the plaintext and key using a cipher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Symmetric </a:t>
            </a:r>
            <a:r>
              <a:rPr lang="en-US" dirty="0"/>
              <a:t>Encryption </a:t>
            </a:r>
            <a:r>
              <a:rPr lang="en-US" dirty="0" smtClean="0"/>
              <a:t>(</a:t>
            </a:r>
            <a:r>
              <a:rPr lang="en-US" dirty="0"/>
              <a:t>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709160"/>
          </a:xfrm>
        </p:spPr>
        <p:txBody>
          <a:bodyPr>
            <a:normAutofit/>
          </a:bodyPr>
          <a:lstStyle/>
          <a:p>
            <a:r>
              <a:rPr lang="en-US" dirty="0" smtClean="0"/>
              <a:t>Algorithms use trivially related keys </a:t>
            </a:r>
            <a:r>
              <a:rPr lang="en-US" dirty="0"/>
              <a:t>for both encryption </a:t>
            </a:r>
            <a:r>
              <a:rPr lang="en-US" dirty="0" smtClean="0"/>
              <a:t>and decryption</a:t>
            </a:r>
          </a:p>
          <a:p>
            <a:pPr lvl="1"/>
            <a:r>
              <a:rPr lang="en-US" dirty="0" smtClean="0"/>
              <a:t>Keys are often identical</a:t>
            </a:r>
            <a:endParaRPr lang="en-US" dirty="0"/>
          </a:p>
          <a:p>
            <a:pPr lvl="2"/>
            <a:r>
              <a:rPr lang="en-US" dirty="0" smtClean="0"/>
              <a:t>May be a </a:t>
            </a:r>
            <a:r>
              <a:rPr lang="en-US" dirty="0"/>
              <a:t>simple transformation </a:t>
            </a:r>
            <a:r>
              <a:rPr lang="en-US" dirty="0" smtClean="0"/>
              <a:t>between </a:t>
            </a:r>
            <a:r>
              <a:rPr lang="en-US" dirty="0"/>
              <a:t>the two </a:t>
            </a:r>
            <a:r>
              <a:rPr lang="en-US" dirty="0" smtClean="0"/>
              <a:t>keys</a:t>
            </a:r>
          </a:p>
          <a:p>
            <a:r>
              <a:rPr lang="en-US" dirty="0" smtClean="0"/>
              <a:t>Key represents a shared secret between two or more parties</a:t>
            </a:r>
            <a:endParaRPr lang="en-US" dirty="0"/>
          </a:p>
          <a:p>
            <a:r>
              <a:rPr lang="en-US" dirty="0" smtClean="0"/>
              <a:t>We’ll look at two examples</a:t>
            </a:r>
          </a:p>
          <a:p>
            <a:pPr lvl="1"/>
            <a:r>
              <a:rPr lang="en-US" dirty="0" smtClean="0"/>
              <a:t>Caesar Cipher</a:t>
            </a:r>
          </a:p>
          <a:p>
            <a:pPr lvl="1"/>
            <a:r>
              <a:rPr lang="en-US" dirty="0" err="1" smtClean="0"/>
              <a:t>Vigenère</a:t>
            </a:r>
            <a:r>
              <a:rPr lang="en-US" dirty="0" smtClean="0"/>
              <a:t> Cipher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 descr="File:Cryp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3657600" cy="24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Discussion of encryption always involve the same three people: Alice, Bob, and Eve.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dirty="0" smtClean="0"/>
              <a:t>Symmetric Encryption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1880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8" name="Picture 4" descr="Image result for spongebo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30544"/>
            <a:ext cx="2766923" cy="22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eve disn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982" y="3254958"/>
            <a:ext cx="1197229" cy="204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alice disne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45" y="2667000"/>
            <a:ext cx="1648911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47800" y="585241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Alice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267200" y="585241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Bob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992133" y="585241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Eve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570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Encryption Process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295400"/>
            <a:ext cx="6908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01187" y="1752600"/>
            <a:ext cx="1143000" cy="9925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01187" y="1776862"/>
            <a:ext cx="1143000" cy="9941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Image result for alice disne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76861"/>
            <a:ext cx="533933" cy="99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spongebo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42357"/>
            <a:ext cx="1110580" cy="919766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2" name="Rectangle 11"/>
          <p:cNvSpPr/>
          <p:nvPr/>
        </p:nvSpPr>
        <p:spPr>
          <a:xfrm>
            <a:off x="3976523" y="5165783"/>
            <a:ext cx="824078" cy="8540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8" descr="Image result for eve disn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04" y="4953000"/>
            <a:ext cx="674019" cy="11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Symmetric Encryption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Symmetric Encryption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010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01187" y="1776862"/>
            <a:ext cx="1143000" cy="9941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" descr="Image result for alice disne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76861"/>
            <a:ext cx="533933" cy="99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spongebo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76861"/>
            <a:ext cx="1110580" cy="919766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1" name="Rectangle 10"/>
          <p:cNvSpPr/>
          <p:nvPr/>
        </p:nvSpPr>
        <p:spPr>
          <a:xfrm>
            <a:off x="3976523" y="5247117"/>
            <a:ext cx="824078" cy="9465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8" descr="Image result for eve disn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04" y="5063283"/>
            <a:ext cx="674019" cy="11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7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 descr="symmetric_encryption_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22" y="1183048"/>
            <a:ext cx="917222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814" y="-13041"/>
            <a:ext cx="8229600" cy="1143000"/>
          </a:xfrm>
        </p:spPr>
        <p:txBody>
          <a:bodyPr/>
          <a:lstStyle/>
          <a:p>
            <a:r>
              <a:rPr lang="en-US" dirty="0" smtClean="0"/>
              <a:t>Symmetric Encryption</a:t>
            </a:r>
            <a:endParaRPr lang="en-US" dirty="0"/>
          </a:p>
        </p:txBody>
      </p:sp>
      <p:pic>
        <p:nvPicPr>
          <p:cNvPr id="7" name="Picture 4" descr="Image result for spongebo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53" y="4100774"/>
            <a:ext cx="2766923" cy="22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eve disn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982" y="4288981"/>
            <a:ext cx="1197229" cy="204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Image result for alice disn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62" y="3456617"/>
            <a:ext cx="1648911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47800" y="637537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Alice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639918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Bob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063811" y="637537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Eve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8855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CSS">
  <a:themeElements>
    <a:clrScheme name="Custom 1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00B0F0"/>
      </a:hlink>
      <a:folHlink>
        <a:srgbClr val="00B0F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CSS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CSS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CSS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CCSS</Template>
  <TotalTime>2818</TotalTime>
  <Words>1649</Words>
  <Application>Microsoft Office PowerPoint</Application>
  <PresentationFormat>On-screen Show (4:3)</PresentationFormat>
  <Paragraphs>332</Paragraphs>
  <Slides>32</Slides>
  <Notes>31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Book Antiqua</vt:lpstr>
      <vt:lpstr>Calibri</vt:lpstr>
      <vt:lpstr>Courier New</vt:lpstr>
      <vt:lpstr>Lucida Sans</vt:lpstr>
      <vt:lpstr>Wingdings</vt:lpstr>
      <vt:lpstr>Wingdings 2</vt:lpstr>
      <vt:lpstr>Wingdings 3</vt:lpstr>
      <vt:lpstr>CCSS</vt:lpstr>
      <vt:lpstr>1_Apex</vt:lpstr>
      <vt:lpstr>1_CCSS</vt:lpstr>
      <vt:lpstr>2_CCSS</vt:lpstr>
      <vt:lpstr>3_CCSS</vt:lpstr>
      <vt:lpstr>Symmetric Enryption usna sy110</vt:lpstr>
      <vt:lpstr>What is Cryptography?</vt:lpstr>
      <vt:lpstr>Encryption</vt:lpstr>
      <vt:lpstr>Encryption</vt:lpstr>
      <vt:lpstr>Symmetric Encryption (cont.)</vt:lpstr>
      <vt:lpstr>Our Characters</vt:lpstr>
      <vt:lpstr>Encryption Process</vt:lpstr>
      <vt:lpstr>Symmetric Encryption</vt:lpstr>
      <vt:lpstr>Symmetric Encryption</vt:lpstr>
      <vt:lpstr>Caesar Shift Cypher </vt:lpstr>
      <vt:lpstr>The Caesar Cipher (cont.)</vt:lpstr>
      <vt:lpstr>The Caesar Cipher</vt:lpstr>
      <vt:lpstr>The Caesar Cipher </vt:lpstr>
      <vt:lpstr>Cryptanalysis</vt:lpstr>
      <vt:lpstr>Breaking the Caesar Cipher</vt:lpstr>
      <vt:lpstr>Examples: Breaking Shift Ciphers</vt:lpstr>
      <vt:lpstr>The Vigenère Cipher</vt:lpstr>
      <vt:lpstr>The Vigenère Cipher </vt:lpstr>
      <vt:lpstr>The Vigenère Cipher</vt:lpstr>
      <vt:lpstr>The Vigenère Cipher</vt:lpstr>
      <vt:lpstr>Breaking the Vigenère Cipher</vt:lpstr>
      <vt:lpstr>An Alternative Approach:  Chosen Plaintext Attack</vt:lpstr>
      <vt:lpstr>Chosen Plaintext Attack</vt:lpstr>
      <vt:lpstr>Enigma vs The Bombe</vt:lpstr>
      <vt:lpstr>Chosen Plaintext Attack against the Vigenère Cipher</vt:lpstr>
      <vt:lpstr>Symmetric Encryption - AES</vt:lpstr>
      <vt:lpstr>In Class: AES Encryption</vt:lpstr>
      <vt:lpstr>Historical Lessons (Additional Content)</vt:lpstr>
      <vt:lpstr>Chosen Plaintext Attack:  Battle of Midway June 1942</vt:lpstr>
      <vt:lpstr>Chosen Plaintext Attack:  Battle of Midway June 1942</vt:lpstr>
      <vt:lpstr>Encryption in the Civil War (8min Video)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Scripting</dc:title>
  <dc:creator>Charles D. Spera</dc:creator>
  <cp:lastModifiedBy>Kiehl, Brian</cp:lastModifiedBy>
  <cp:revision>234</cp:revision>
  <dcterms:created xsi:type="dcterms:W3CDTF">2006-08-16T00:00:00Z</dcterms:created>
  <dcterms:modified xsi:type="dcterms:W3CDTF">2019-03-25T22:37:22Z</dcterms:modified>
</cp:coreProperties>
</file>