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3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3"/>
  </p:notesMasterIdLst>
  <p:handoutMasterIdLst>
    <p:handoutMasterId r:id="rId34"/>
  </p:handoutMasterIdLst>
  <p:sldIdLst>
    <p:sldId id="294" r:id="rId7"/>
    <p:sldId id="264" r:id="rId8"/>
    <p:sldId id="265" r:id="rId9"/>
    <p:sldId id="258" r:id="rId10"/>
    <p:sldId id="282" r:id="rId11"/>
    <p:sldId id="289" r:id="rId12"/>
    <p:sldId id="259" r:id="rId13"/>
    <p:sldId id="270" r:id="rId14"/>
    <p:sldId id="269" r:id="rId15"/>
    <p:sldId id="286" r:id="rId16"/>
    <p:sldId id="273" r:id="rId17"/>
    <p:sldId id="285" r:id="rId18"/>
    <p:sldId id="261" r:id="rId19"/>
    <p:sldId id="274" r:id="rId20"/>
    <p:sldId id="287" r:id="rId21"/>
    <p:sldId id="260" r:id="rId22"/>
    <p:sldId id="263" r:id="rId23"/>
    <p:sldId id="291" r:id="rId24"/>
    <p:sldId id="275" r:id="rId25"/>
    <p:sldId id="277" r:id="rId26"/>
    <p:sldId id="288" r:id="rId27"/>
    <p:sldId id="295" r:id="rId28"/>
    <p:sldId id="276" r:id="rId29"/>
    <p:sldId id="262" r:id="rId30"/>
    <p:sldId id="292" r:id="rId31"/>
    <p:sldId id="290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3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8DE34B1-247B-4FE6-A298-09F6A8D05ADC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DD527B8-66DF-48FB-9643-3AEC86CB1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76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6931995-6CB3-41FC-B7ED-870089D93F3E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9A4C1DB-DDE1-4DA9-8CBE-A12D5EB3C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7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696913"/>
            <a:ext cx="46497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D94DF-15D5-4519-ACAD-A42206BA29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8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8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4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6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3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5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43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77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1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1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68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67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1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4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14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78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3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4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6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4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26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40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5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60FAF-6060-4FB0-958A-29FD7F7A03D1}" type="datetime1">
              <a:rPr lang="en-US" smtClean="0"/>
              <a:t>10/23/2019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004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3B6C9-A6E3-47F1-A935-B2A7C9889D35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9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23CF-5C29-41C4-AC06-83469D0D6855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4678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87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</p:spPr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76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5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76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06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6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6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0899-FF2D-45A2-9C88-2BC5C61BDBF8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7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49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55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59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60FAF-6060-4FB0-958A-29FD7F7A03D1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4594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0899-FF2D-45A2-9C88-2BC5C61BDBF8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91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026D-0733-40B2-A1D8-054D701A21CB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13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01A6-F3FB-4DB6-895F-3CB53DA91FC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42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9610-E7C6-4003-8E8D-C1C4057B4E78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6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9FF0-92AD-418A-9EB9-3354BBA13878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48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4627-8C7D-421E-A3FC-662C85D235DD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026D-0733-40B2-A1D8-054D701A21CB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9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B62D-0181-4D0D-9604-F14964EB9449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40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D39C-4030-40E1-B58F-59D8EA98C1E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3B6C9-A6E3-47F1-A935-B2A7C9889D3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38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23CF-5C29-41C4-AC06-83469D0D685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09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BC7F8-062A-4EB7-82C7-47E5C5C63E5F}" type="datetime1">
              <a:rPr lang="en-US" smtClean="0"/>
              <a:t>10/23/2019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1548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26D2E-86EB-4155-B3D4-857EA51EB778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41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4289-C22E-40AD-93E8-462F1B1E6059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8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50A4-A91D-4B67-9DEE-D0095F7B2574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16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B06C-59F2-43D8-8BD1-FFCCAD2A50DB}" type="datetime1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0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1EC-7758-4CB5-92A0-0F9899584668}" type="datetime1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3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01A6-F3FB-4DB6-895F-3CB53DA91FC7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32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7354-305E-43C8-BD93-EF491C41A5E8}" type="datetime1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7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771-2A90-4F07-A117-FB514970C0D2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6D1E-F15A-4AA7-8B4A-D1A649E520AA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49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ECD4-F22C-488D-BFE5-4A955FBA759C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75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6539-B115-4F05-B268-17CC02E0BBC3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7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89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75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97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71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8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9610-E7C6-4003-8E8D-C1C4057B4E78}" type="datetime1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28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11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48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97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5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14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E060FAF-6060-4FB0-958A-29FD7F7A03D1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72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76A0899-FF2D-45A2-9C88-2BC5C61BDBF8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6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3F9026D-0733-40B2-A1D8-054D701A21CB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83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67F01A6-F3FB-4DB6-895F-3CB53DA91FC7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8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9FF0-92AD-418A-9EB9-3354BBA13878}" type="datetime1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83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1059610-E7C6-4003-8E8D-C1C4057B4E78}" type="datetime1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94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0449FF0-92AD-418A-9EB9-3354BBA13878}" type="datetime1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76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C5B14627-8C7D-421E-A3FC-662C85D235DD}" type="datetime1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57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3A6B62D-0181-4D0D-9604-F14964EB9449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37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243D39C-4030-40E1-B58F-59D8EA98C1E5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05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83B6C9-A6E3-47F1-A935-B2A7C9889D35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78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5DF23CF-5C29-41C4-AC06-83469D0D6855}" type="datetime1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9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4627-8C7D-421E-A3FC-662C85D235DD}" type="datetime1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7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B62D-0181-4D0D-9604-F14964EB9449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7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D39C-4030-40E1-B58F-59D8EA98C1E5}" type="datetime1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138387-3420-4FEE-83A7-62080F637FDF}" type="datetime1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1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10/23/2019</a:t>
            </a:fld>
            <a:endParaRPr lang="en-US">
              <a:solidFill>
                <a:prstClr val="white">
                  <a:shade val="50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shade val="50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135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138387-3420-4FEE-83A7-62080F637FD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10/23/2019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32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F860E5-0673-4182-A7D2-DA5372CE7672}" type="datetime1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X.509 Certificates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55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1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://hashtoolkit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5" Type="http://schemas.openxmlformats.org/officeDocument/2006/relationships/hyperlink" Target="https://www.youtube.com/watch?v=a6iW-8xPw3k" TargetMode="Externa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s://www.duffelblog.com/2017/02/dod-to-require-passwords-using-27-different-letters-minimu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lastbit.com/pswcalc.as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5" Type="http://schemas.openxmlformats.org/officeDocument/2006/relationships/hyperlink" Target="https://www.cnn.com/2019/04/09/tech/locked-ipad-boy-trnd/index.html" TargetMode="Externa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iZ-nQ4yFn4&amp;feature=youtu.be&amp;t=5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8229600" cy="2971800"/>
          </a:xfrm>
        </p:spPr>
        <p:txBody>
          <a:bodyPr anchor="t"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Hashing &amp; Passwords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prstClr val="white"/>
                </a:solidFill>
              </a:rPr>
              <a:t>USNA SY110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38800" y="5980924"/>
            <a:ext cx="2819400" cy="838200"/>
          </a:xfrm>
          <a:prstGeom prst="rect">
            <a:avLst/>
          </a:prstGeom>
        </p:spPr>
        <p:txBody>
          <a:bodyPr vert="horz" lIns="45720" tIns="0" rIns="45720" bIns="0" anchor="t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200" dirty="0">
                <a:solidFill>
                  <a:srgbClr val="00B0F0"/>
                </a:solidFill>
                <a:latin typeface="Lucida Sans"/>
              </a:rPr>
              <a:t>LCDR Brian Kiehl</a:t>
            </a:r>
          </a:p>
          <a:p>
            <a:pPr algn="r">
              <a:defRPr/>
            </a:pPr>
            <a:r>
              <a:rPr lang="en-US" sz="1400" dirty="0">
                <a:solidFill>
                  <a:srgbClr val="00B0F0"/>
                </a:solidFill>
                <a:latin typeface="Lucida Sans"/>
              </a:rPr>
              <a:t>Leahy 101  |  410.293.0953</a:t>
            </a:r>
          </a:p>
          <a:p>
            <a:pPr algn="r">
              <a:defRPr/>
            </a:pPr>
            <a:r>
              <a:rPr lang="en-US" sz="1400" dirty="0">
                <a:solidFill>
                  <a:srgbClr val="00B0F0"/>
                </a:solidFill>
                <a:latin typeface="Lucida Sans"/>
              </a:rPr>
              <a:t>kiehl@usna.edu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2" y="3261951"/>
            <a:ext cx="2671811" cy="20020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738" y="3261951"/>
            <a:ext cx="3336796" cy="20020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93023" y="541858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Hungry Yet?</a:t>
            </a:r>
          </a:p>
        </p:txBody>
      </p:sp>
    </p:spTree>
    <p:extLst>
      <p:ext uri="{BB962C8B-B14F-4D97-AF65-F5344CB8AC3E}">
        <p14:creationId xmlns:p14="http://schemas.microsoft.com/office/powerpoint/2010/main" val="25769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14" y="6878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Steal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My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Password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File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1814" y="13716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Go to my message board and see if you can steal my password file.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can I do to better secure my website?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713" r="63120" b="7440"/>
          <a:stretch/>
        </p:blipFill>
        <p:spPr>
          <a:xfrm>
            <a:off x="2057400" y="2514600"/>
            <a:ext cx="4876800" cy="31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14" y="6878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Rainbow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Table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667" y="1082925"/>
            <a:ext cx="6439943" cy="255799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People aren’t very creative about choosing passwords.</a:t>
            </a:r>
          </a:p>
          <a:p>
            <a:r>
              <a:rPr lang="en-US" dirty="0" smtClean="0"/>
              <a:t>This means there is a relatively small pool of likely passwords.</a:t>
            </a:r>
          </a:p>
          <a:p>
            <a:r>
              <a:rPr lang="en-US" dirty="0" smtClean="0"/>
              <a:t>Therefore, it is easy to find the original message</a:t>
            </a:r>
          </a:p>
          <a:p>
            <a:pPr lvl="1"/>
            <a:r>
              <a:rPr lang="en-US" dirty="0" smtClean="0"/>
              <a:t>Try every possible input “under the rainbow” and compare to the hash value</a:t>
            </a:r>
          </a:p>
          <a:p>
            <a:pPr lvl="1"/>
            <a:r>
              <a:rPr lang="en-US" dirty="0" smtClean="0"/>
              <a:t>Can be enhanced using a dictionary of common words, called a “dictionary attack”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115" t="25698" r="43430" b="6552"/>
          <a:stretch/>
        </p:blipFill>
        <p:spPr>
          <a:xfrm>
            <a:off x="6729608" y="1102760"/>
            <a:ext cx="1905000" cy="5022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1529" y="613527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Yahoo Passwords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26" y="3505202"/>
            <a:ext cx="500062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14" y="6878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Dictionary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667" y="1082925"/>
            <a:ext cx="8411749" cy="2557996"/>
          </a:xfrm>
        </p:spPr>
        <p:txBody>
          <a:bodyPr>
            <a:normAutofit/>
          </a:bodyPr>
          <a:lstStyle/>
          <a:p>
            <a:r>
              <a:rPr lang="en-US" dirty="0" smtClean="0"/>
              <a:t>There are many websites that store billions and billions of pre-computed hash libraries.</a:t>
            </a:r>
          </a:p>
          <a:p>
            <a:r>
              <a:rPr lang="en-US" sz="2000" dirty="0"/>
              <a:t>Note the terminology!  Often these sites use incorrect terms such as “decrypted” hashes!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166" t="8519" r="59167" b="5556"/>
          <a:stretch/>
        </p:blipFill>
        <p:spPr>
          <a:xfrm>
            <a:off x="3047739" y="2788218"/>
            <a:ext cx="2895600" cy="220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0839" y="503268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http://hashtoolkit.com/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2832" y="5436693"/>
            <a:ext cx="2605414" cy="7232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Potential Credential Harvester</a:t>
            </a:r>
          </a:p>
          <a:p>
            <a:pPr algn="ctr"/>
            <a:endParaRPr lang="en-US" sz="500" dirty="0">
              <a:solidFill>
                <a:schemeClr val="tx2"/>
              </a:solidFill>
            </a:endParaRP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This site adds whatever hashes you compute to its dictionary!</a:t>
            </a:r>
          </a:p>
        </p:txBody>
      </p:sp>
    </p:spTree>
    <p:extLst>
      <p:ext uri="{BB962C8B-B14F-4D97-AF65-F5344CB8AC3E}">
        <p14:creationId xmlns:p14="http://schemas.microsoft.com/office/powerpoint/2010/main" val="42466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2"/>
            <a:ext cx="8229600" cy="3809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Solution to Rainbow Table attack: employ salt</a:t>
            </a:r>
          </a:p>
          <a:p>
            <a:pPr lvl="1"/>
            <a:r>
              <a:rPr lang="en-US" dirty="0" smtClean="0"/>
              <a:t>Random sequence of bits concatenated with the hash function input (password)</a:t>
            </a:r>
          </a:p>
          <a:p>
            <a:pPr lvl="1"/>
            <a:r>
              <a:rPr lang="en-US" dirty="0" smtClean="0"/>
              <a:t>Salt is randomly chosen when the account is created</a:t>
            </a:r>
          </a:p>
          <a:p>
            <a:pPr lvl="1"/>
            <a:r>
              <a:rPr lang="en-US" dirty="0" smtClean="0"/>
              <a:t>Attacker must try every combination of </a:t>
            </a:r>
            <a:r>
              <a:rPr lang="en-US" dirty="0" err="1" smtClean="0"/>
              <a:t>message+salt</a:t>
            </a:r>
            <a:r>
              <a:rPr lang="en-US" dirty="0" smtClean="0"/>
              <a:t> against the hash</a:t>
            </a:r>
          </a:p>
          <a:p>
            <a:pPr lvl="2"/>
            <a:r>
              <a:rPr lang="en-US" dirty="0" smtClean="0"/>
              <a:t>Sufficiently large salt make this infeasible</a:t>
            </a:r>
          </a:p>
          <a:p>
            <a:r>
              <a:rPr lang="en-US" dirty="0" smtClean="0"/>
              <a:t>Salt must be known by both parties</a:t>
            </a:r>
          </a:p>
          <a:p>
            <a:pPr lvl="1"/>
            <a:r>
              <a:rPr lang="en-US" dirty="0" smtClean="0"/>
              <a:t>Verifying a message hash without the salt will (most likely) fail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2462212" cy="1847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2" y="1143002"/>
            <a:ext cx="5618843" cy="18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3"/>
            <a:ext cx="8229600" cy="36575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Typically, a server will store a user’s login name, salt input (randomly created by the server), and a hash of “</a:t>
            </a:r>
            <a:r>
              <a:rPr lang="en-US" dirty="0" err="1" smtClean="0"/>
              <a:t>password+salt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For a Rainbow table to be effective, it has to store the hash value for every possible </a:t>
            </a:r>
            <a:r>
              <a:rPr lang="en-US" dirty="0" err="1" smtClean="0"/>
              <a:t>password+salt</a:t>
            </a:r>
            <a:r>
              <a:rPr lang="en-US" dirty="0" smtClean="0"/>
              <a:t> combination!</a:t>
            </a:r>
          </a:p>
          <a:p>
            <a:pPr lvl="1"/>
            <a:r>
              <a:rPr lang="en-US" dirty="0" smtClean="0"/>
              <a:t>Using a 10-byte salt there would be 1,208,925,819,614,629,174,706,000,000 potential entries in the Rainbow Table (a 1.2x10</a:t>
            </a:r>
            <a:r>
              <a:rPr lang="en-US" baseline="30000" dirty="0" smtClean="0"/>
              <a:t>18</a:t>
            </a:r>
            <a:r>
              <a:rPr lang="en-US" dirty="0" smtClean="0"/>
              <a:t> terabyte file)!</a:t>
            </a:r>
          </a:p>
          <a:p>
            <a:pPr lvl="1"/>
            <a:r>
              <a:rPr lang="en-US" dirty="0" smtClean="0"/>
              <a:t>That size of Rainbow Table is impractical.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75" y="990602"/>
            <a:ext cx="5734050" cy="20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14" y="3149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00B0F0"/>
                </a:solidFill>
              </a:rPr>
              <a:t>The</a:t>
            </a:r>
            <a:r>
              <a:rPr lang="en-US" dirty="0" smtClean="0"/>
              <a:t> </a:t>
            </a:r>
            <a:r>
              <a:rPr lang="en-US" sz="4900" b="1" dirty="0">
                <a:solidFill>
                  <a:srgbClr val="00B0F0"/>
                </a:solidFill>
              </a:rPr>
              <a:t>Advantages of Salt:</a:t>
            </a:r>
            <a:br>
              <a:rPr lang="en-US" sz="4900" b="1" dirty="0">
                <a:solidFill>
                  <a:srgbClr val="00B0F0"/>
                </a:solidFill>
              </a:rPr>
            </a:br>
            <a:r>
              <a:rPr lang="en-US" sz="4900" b="1" dirty="0">
                <a:solidFill>
                  <a:srgbClr val="00B0F0"/>
                </a:solidFill>
              </a:rPr>
              <a:t>Steal My Password File Again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1814" y="1538648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Go to my message board and steal my password file again.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did I do to better secure my website?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713" r="63120" b="7440"/>
          <a:stretch/>
        </p:blipFill>
        <p:spPr>
          <a:xfrm>
            <a:off x="2057400" y="2681648"/>
            <a:ext cx="4876800" cy="31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387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Do’s &amp; Don’ts Of Passwords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2819402"/>
            <a:ext cx="3368755" cy="343399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11388" y="1233856"/>
            <a:ext cx="3578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Simple Sequences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abc123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qwerty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12345</a:t>
            </a:r>
          </a:p>
        </p:txBody>
      </p:sp>
      <p:pic>
        <p:nvPicPr>
          <p:cNvPr id="9" name="Picture 2" descr="Image result for spaceballs lugg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7" y="2819402"/>
            <a:ext cx="4292495" cy="34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14112" y="1577093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Children’s Names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Maiden names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Pet’s names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5038" y="1308218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Employer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School</a:t>
            </a:r>
          </a:p>
          <a:p>
            <a:pPr marL="512763" indent="-277813">
              <a:buFont typeface="Wingdings" panose="05000000000000000000" pitchFamily="2" charset="2"/>
              <a:buChar char="§"/>
            </a:pPr>
            <a:r>
              <a:rPr lang="en-US" dirty="0"/>
              <a:t>Car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0446" y="1233858"/>
            <a:ext cx="149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Personal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9478" y="6355665"/>
            <a:ext cx="712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  <a:hlinkClick r:id="rId5"/>
              </a:rPr>
              <a:t>https://www.youtube.com/watch?v=a6iW-8xPw3k</a:t>
            </a:r>
            <a:r>
              <a:rPr lang="en-US" b="1" dirty="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4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65" y="5365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Password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Strength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55" y="1322412"/>
            <a:ext cx="5717931" cy="470916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Number of passwords of length </a:t>
            </a:r>
            <a:r>
              <a:rPr lang="en-US" i="1" dirty="0" smtClean="0"/>
              <a:t>n</a:t>
            </a:r>
            <a:r>
              <a:rPr lang="en-US" dirty="0" smtClean="0"/>
              <a:t> is </a:t>
            </a:r>
            <a:r>
              <a:rPr lang="en-US" i="1" dirty="0" err="1" smtClean="0"/>
              <a:t>k</a:t>
            </a:r>
            <a:r>
              <a:rPr lang="en-US" i="1" baseline="30000" dirty="0" err="1" smtClean="0"/>
              <a:t>n</a:t>
            </a:r>
            <a:endParaRPr lang="en-US" i="1" baseline="30000" dirty="0" smtClean="0"/>
          </a:p>
          <a:p>
            <a:pPr lvl="1"/>
            <a:r>
              <a:rPr lang="en-US" i="1" dirty="0" smtClean="0"/>
              <a:t>k</a:t>
            </a:r>
            <a:r>
              <a:rPr lang="en-US" dirty="0" smtClean="0"/>
              <a:t> = # of possible characters used in the password</a:t>
            </a:r>
          </a:p>
          <a:p>
            <a:pPr lvl="2"/>
            <a:r>
              <a:rPr lang="en-US" dirty="0" smtClean="0"/>
              <a:t>Lowercase only = 26</a:t>
            </a:r>
            <a:r>
              <a:rPr lang="en-US" baseline="30000" dirty="0" smtClean="0"/>
              <a:t>n</a:t>
            </a:r>
          </a:p>
          <a:p>
            <a:pPr lvl="2"/>
            <a:r>
              <a:rPr lang="en-US" dirty="0" smtClean="0"/>
              <a:t>Lowercase and uppercase = 52</a:t>
            </a:r>
            <a:r>
              <a:rPr lang="en-US" baseline="30000" dirty="0" smtClean="0"/>
              <a:t>n</a:t>
            </a:r>
          </a:p>
          <a:p>
            <a:pPr lvl="2"/>
            <a:r>
              <a:rPr lang="en-US" dirty="0" smtClean="0"/>
              <a:t>Lowercase, uppercase, and digits = 62</a:t>
            </a:r>
            <a:r>
              <a:rPr lang="en-US" baseline="30000" dirty="0" smtClean="0"/>
              <a:t>n</a:t>
            </a:r>
          </a:p>
          <a:p>
            <a:pPr lvl="1"/>
            <a:r>
              <a:rPr lang="en-US" i="1" dirty="0" smtClean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 is the more important factor</a:t>
            </a:r>
          </a:p>
          <a:p>
            <a:r>
              <a:rPr lang="en-US" dirty="0" smtClean="0"/>
              <a:t>Adding a salt to a password effectively increases </a:t>
            </a:r>
            <a:r>
              <a:rPr lang="en-US" i="1" dirty="0" smtClean="0"/>
              <a:t>n!</a:t>
            </a:r>
          </a:p>
          <a:p>
            <a:r>
              <a:rPr lang="en-US" sz="2200" b="1" i="1" dirty="0">
                <a:solidFill>
                  <a:srgbClr val="FFC000"/>
                </a:solidFill>
              </a:rPr>
              <a:t>DoD Password Length =&gt; 14 Characters!</a:t>
            </a:r>
          </a:p>
          <a:p>
            <a:pPr lvl="1"/>
            <a:r>
              <a:rPr lang="en-US" sz="1700" b="1" dirty="0" smtClean="0">
                <a:solidFill>
                  <a:srgbClr val="FFC000"/>
                </a:solidFill>
              </a:rPr>
              <a:t>Possible Combinations:</a:t>
            </a:r>
          </a:p>
          <a:p>
            <a:pPr lvl="1"/>
            <a:r>
              <a:rPr lang="en-US" sz="1700" dirty="0" smtClean="0">
                <a:solidFill>
                  <a:srgbClr val="FFC000"/>
                </a:solidFill>
              </a:rPr>
              <a:t>94</a:t>
            </a:r>
            <a:r>
              <a:rPr lang="en-US" sz="1700" baseline="30000" dirty="0" smtClean="0">
                <a:solidFill>
                  <a:srgbClr val="FFC000"/>
                </a:solidFill>
              </a:rPr>
              <a:t>14</a:t>
            </a:r>
            <a:r>
              <a:rPr lang="en-US" sz="1700" dirty="0" smtClean="0">
                <a:solidFill>
                  <a:srgbClr val="FFC000"/>
                </a:solidFill>
              </a:rPr>
              <a:t>= </a:t>
            </a:r>
            <a:r>
              <a:rPr lang="en-US" sz="1700" dirty="0">
                <a:solidFill>
                  <a:srgbClr val="FFC000"/>
                </a:solidFill>
              </a:rPr>
              <a:t>475,920,314,814,253,376,475,136</a:t>
            </a:r>
          </a:p>
          <a:p>
            <a:pPr lvl="1"/>
            <a:r>
              <a:rPr lang="en-US" sz="1700" b="1" i="1" dirty="0">
                <a:solidFill>
                  <a:srgbClr val="FFC000"/>
                </a:solidFill>
              </a:rPr>
              <a:t>Time to crack -&gt; </a:t>
            </a:r>
            <a:r>
              <a:rPr lang="en-US" sz="1700" i="1" dirty="0">
                <a:solidFill>
                  <a:srgbClr val="FFC000"/>
                </a:solidFill>
              </a:rPr>
              <a:t>approx. 7.5 million years!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1600200"/>
            <a:ext cx="2844800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1187" y="3954780"/>
            <a:ext cx="2954215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Do the Arithmetic</a:t>
            </a:r>
          </a:p>
          <a:p>
            <a:r>
              <a:rPr lang="en-US" dirty="0">
                <a:solidFill>
                  <a:schemeClr val="tx2"/>
                </a:solidFill>
              </a:rPr>
              <a:t>To increase the security of your passwords, focus on length.  So a long pass-phrase of random words is the way to go.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56796" y="6437779"/>
            <a:ext cx="8672146" cy="385103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None/>
            </a:pPr>
            <a:r>
              <a:rPr lang="en-US" sz="1400" b="1" i="1" dirty="0">
                <a:hlinkClick r:id="rId4"/>
              </a:rPr>
              <a:t>https://www.duffelblog.com/2017/02/dod-to-require-passwords-using-27-different-letters-minimum/</a:t>
            </a:r>
            <a:r>
              <a:rPr lang="en-US" sz="1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475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12" y="-10063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Everyone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Should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Know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This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62" y="1040282"/>
            <a:ext cx="7048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19" y="20416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Everyone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Should Do This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09155" y="5644507"/>
            <a:ext cx="611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http://lastbit.com/pswcalc.asp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462" r="1666" b="7016"/>
          <a:stretch/>
        </p:blipFill>
        <p:spPr>
          <a:xfrm>
            <a:off x="498066" y="1657352"/>
            <a:ext cx="8133311" cy="3790951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687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6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Hash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709160"/>
          </a:xfrm>
        </p:spPr>
        <p:txBody>
          <a:bodyPr>
            <a:normAutofit/>
          </a:bodyPr>
          <a:lstStyle/>
          <a:p>
            <a:r>
              <a:rPr lang="en-US" dirty="0" smtClean="0"/>
              <a:t>Based on cryptographic methods</a:t>
            </a:r>
          </a:p>
          <a:p>
            <a:r>
              <a:rPr lang="en-US" dirty="0" smtClean="0"/>
              <a:t>Takes an arbitrary-size input</a:t>
            </a:r>
          </a:p>
          <a:p>
            <a:pPr lvl="1"/>
            <a:r>
              <a:rPr lang="en-US" dirty="0" smtClean="0"/>
              <a:t>Called the </a:t>
            </a:r>
            <a:r>
              <a:rPr lang="en-US" i="1" dirty="0" smtClean="0">
                <a:solidFill>
                  <a:srgbClr val="FFC000"/>
                </a:solidFill>
              </a:rPr>
              <a:t>message</a:t>
            </a:r>
          </a:p>
          <a:p>
            <a:r>
              <a:rPr lang="en-US" dirty="0" smtClean="0"/>
              <a:t>Returns a fixed-size output</a:t>
            </a:r>
          </a:p>
          <a:p>
            <a:pPr lvl="1"/>
            <a:r>
              <a:rPr lang="en-US" dirty="0" smtClean="0"/>
              <a:t>Called the </a:t>
            </a:r>
            <a:r>
              <a:rPr lang="en-US" i="1" dirty="0" smtClean="0">
                <a:solidFill>
                  <a:srgbClr val="FFC000"/>
                </a:solidFill>
              </a:rPr>
              <a:t>message digest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or </a:t>
            </a:r>
            <a:r>
              <a:rPr lang="en-US" i="1" dirty="0" smtClean="0">
                <a:solidFill>
                  <a:srgbClr val="FFC000"/>
                </a:solidFill>
              </a:rPr>
              <a:t>hash value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/>
              <a:t>Change </a:t>
            </a:r>
            <a:r>
              <a:rPr lang="en-US" dirty="0"/>
              <a:t>to the data will change the hash </a:t>
            </a:r>
            <a:r>
              <a:rPr lang="en-US" dirty="0" smtClean="0"/>
              <a:t>value</a:t>
            </a:r>
          </a:p>
          <a:p>
            <a:pPr lvl="1"/>
            <a:r>
              <a:rPr lang="en-US" dirty="0" smtClean="0"/>
              <a:t>Accidental or intentional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0" name="Picture 2" descr="Image result for hashed passw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05" y="1828800"/>
            <a:ext cx="365124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58" y="1146388"/>
            <a:ext cx="53340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Offline attacks are scenarios in which someone has somehow acquired or stolen a password file.</a:t>
            </a:r>
          </a:p>
          <a:p>
            <a:r>
              <a:rPr lang="en-US" dirty="0" smtClean="0"/>
              <a:t>They can then try to guess passwords without any online server thwarting their attempts.</a:t>
            </a:r>
          </a:p>
          <a:p>
            <a:pPr lvl="1"/>
            <a:r>
              <a:rPr lang="en-US" dirty="0" smtClean="0"/>
              <a:t>Brute Force Attack</a:t>
            </a:r>
          </a:p>
          <a:p>
            <a:pPr lvl="1"/>
            <a:r>
              <a:rPr lang="en-US" dirty="0" smtClean="0"/>
              <a:t>Dictionary Attack</a:t>
            </a:r>
          </a:p>
          <a:p>
            <a:pPr lvl="1"/>
            <a:r>
              <a:rPr lang="en-US" dirty="0" smtClean="0"/>
              <a:t>Rainbow Table Attack</a:t>
            </a:r>
          </a:p>
          <a:p>
            <a:r>
              <a:rPr lang="en-US" dirty="0" smtClean="0"/>
              <a:t>Once a password is cracked, the attacker owns the database information</a:t>
            </a:r>
          </a:p>
          <a:p>
            <a:r>
              <a:rPr lang="en-US" dirty="0" smtClean="0"/>
              <a:t>One way to guard against this is called </a:t>
            </a:r>
            <a:r>
              <a:rPr lang="en-US" dirty="0" smtClean="0">
                <a:solidFill>
                  <a:srgbClr val="FFFF00"/>
                </a:solidFill>
              </a:rPr>
              <a:t>password stretching</a:t>
            </a:r>
          </a:p>
          <a:p>
            <a:pPr lvl="1"/>
            <a:r>
              <a:rPr lang="en-US" dirty="0" smtClean="0"/>
              <a:t>One stores a hash of a hash of a hash of a hash…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2" y="1146390"/>
            <a:ext cx="3524505" cy="198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177531"/>
            <a:ext cx="3580170" cy="2148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258" y="5393764"/>
            <a:ext cx="3643312" cy="120547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5654" y="15240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Offline Attacks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4" y="1558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Automated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58584"/>
            <a:ext cx="5943600" cy="5943600"/>
          </a:xfrm>
        </p:spPr>
        <p:txBody>
          <a:bodyPr>
            <a:normAutofit/>
          </a:bodyPr>
          <a:lstStyle/>
          <a:p>
            <a:r>
              <a:rPr lang="en-US" sz="2100" dirty="0"/>
              <a:t>Offline attacks have been automated in programs such as </a:t>
            </a:r>
            <a:r>
              <a:rPr lang="en-US" sz="2100" dirty="0">
                <a:solidFill>
                  <a:srgbClr val="FFC000"/>
                </a:solidFill>
              </a:rPr>
              <a:t>John the Ripper</a:t>
            </a:r>
            <a:r>
              <a:rPr lang="en-US" sz="2100" dirty="0"/>
              <a:t>.</a:t>
            </a:r>
          </a:p>
          <a:p>
            <a:r>
              <a:rPr lang="en-US" sz="2100" dirty="0"/>
              <a:t>Hacking toolkits such as </a:t>
            </a:r>
            <a:r>
              <a:rPr lang="en-US" sz="2100" i="1" dirty="0">
                <a:solidFill>
                  <a:srgbClr val="FFC000"/>
                </a:solidFill>
              </a:rPr>
              <a:t>Kali Linux</a:t>
            </a:r>
            <a:r>
              <a:rPr lang="en-US" sz="2100" dirty="0">
                <a:solidFill>
                  <a:srgbClr val="FFC000"/>
                </a:solidFill>
              </a:rPr>
              <a:t> </a:t>
            </a:r>
            <a:r>
              <a:rPr lang="en-US" sz="2100" dirty="0"/>
              <a:t>come pre-installed with these sorts of hacking programs</a:t>
            </a:r>
            <a:r>
              <a:rPr lang="en-US" sz="2100" i="1" dirty="0"/>
              <a:t>.</a:t>
            </a:r>
          </a:p>
          <a:p>
            <a:r>
              <a:rPr lang="en-US" sz="2100" dirty="0"/>
              <a:t>Stronger password attacks:</a:t>
            </a:r>
          </a:p>
          <a:p>
            <a:pPr lvl="1"/>
            <a:r>
              <a:rPr lang="en-US" sz="1700" dirty="0"/>
              <a:t>Get the file containing password hashes.</a:t>
            </a:r>
          </a:p>
          <a:p>
            <a:pPr lvl="1"/>
            <a:r>
              <a:rPr lang="en-US" sz="1700" dirty="0"/>
              <a:t>Search for a string (e.g. ‘123456’) whose hash matches what’s in the file</a:t>
            </a:r>
          </a:p>
          <a:p>
            <a:pPr lvl="1"/>
            <a:r>
              <a:rPr lang="en-US" sz="1700" dirty="0"/>
              <a:t>This is important because login attempts are slow and are logged by system administrators, and so your activity may be noticed.</a:t>
            </a:r>
          </a:p>
          <a:p>
            <a:r>
              <a:rPr lang="en-US" sz="2100" dirty="0"/>
              <a:t>Types of password attacks:</a:t>
            </a:r>
          </a:p>
          <a:p>
            <a:pPr lvl="1"/>
            <a:r>
              <a:rPr lang="en-US" sz="1700" dirty="0">
                <a:solidFill>
                  <a:srgbClr val="FFC000"/>
                </a:solidFill>
              </a:rPr>
              <a:t>Brute Force </a:t>
            </a:r>
            <a:r>
              <a:rPr lang="en-US" sz="1700" dirty="0"/>
              <a:t>attack (all possible passwords)</a:t>
            </a:r>
          </a:p>
          <a:p>
            <a:pPr lvl="1"/>
            <a:r>
              <a:rPr lang="en-US" sz="1700" dirty="0">
                <a:solidFill>
                  <a:srgbClr val="FFC000"/>
                </a:solidFill>
              </a:rPr>
              <a:t>Dictionary</a:t>
            </a:r>
            <a:r>
              <a:rPr lang="en-US" sz="1700" dirty="0"/>
              <a:t> attack (starts with a list of hashed dictionary words)</a:t>
            </a:r>
          </a:p>
          <a:p>
            <a:pPr lvl="1"/>
            <a:r>
              <a:rPr lang="en-US" sz="1700" dirty="0">
                <a:solidFill>
                  <a:srgbClr val="FFC000"/>
                </a:solidFill>
              </a:rPr>
              <a:t>Rainbow Table attack </a:t>
            </a:r>
            <a:r>
              <a:rPr lang="en-US" sz="1700" dirty="0"/>
              <a:t>(looking up hashes you’ve found in a large table of precomputed hash values)</a:t>
            </a:r>
          </a:p>
          <a:p>
            <a:endParaRPr lang="en-US" sz="2100" i="1" dirty="0"/>
          </a:p>
          <a:p>
            <a:pPr lvl="1"/>
            <a:endParaRPr lang="en-US" sz="21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352" y="3544826"/>
            <a:ext cx="2662625" cy="2662625"/>
          </a:xfrm>
          <a:prstGeom prst="rect">
            <a:avLst/>
          </a:prstGeom>
        </p:spPr>
      </p:pic>
      <p:pic>
        <p:nvPicPr>
          <p:cNvPr id="16" name="Picture 6" descr="Image result for john the rip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20" y="1219200"/>
            <a:ext cx="2123330" cy="22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89350" y="6207449"/>
            <a:ext cx="278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Brute Force &amp; Dictionary</a:t>
            </a:r>
          </a:p>
        </p:txBody>
      </p:sp>
    </p:spTree>
    <p:extLst>
      <p:ext uri="{BB962C8B-B14F-4D97-AF65-F5344CB8AC3E}">
        <p14:creationId xmlns:p14="http://schemas.microsoft.com/office/powerpoint/2010/main" val="18898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4" y="1558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Keyloggers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58584"/>
            <a:ext cx="5943600" cy="5943600"/>
          </a:xfrm>
        </p:spPr>
        <p:txBody>
          <a:bodyPr>
            <a:normAutofit/>
          </a:bodyPr>
          <a:lstStyle/>
          <a:p>
            <a:r>
              <a:rPr lang="en-US" sz="2100" dirty="0" smtClean="0"/>
              <a:t>Programs or devices that capture every keystroke that a user makes</a:t>
            </a:r>
            <a:endParaRPr lang="en-US" sz="2100" dirty="0"/>
          </a:p>
          <a:p>
            <a:r>
              <a:rPr lang="en-US" sz="2100" dirty="0" smtClean="0"/>
              <a:t>Collected information is later sent to or retrieved </a:t>
            </a:r>
            <a:r>
              <a:rPr lang="en-US" sz="2100" dirty="0"/>
              <a:t>by attacker</a:t>
            </a:r>
          </a:p>
          <a:p>
            <a:r>
              <a:rPr lang="en-US" sz="2100" dirty="0" smtClean="0"/>
              <a:t>Attacker </a:t>
            </a:r>
            <a:r>
              <a:rPr lang="en-US" sz="2100" dirty="0"/>
              <a:t>searches for useful </a:t>
            </a:r>
            <a:r>
              <a:rPr lang="en-US" sz="2100" dirty="0" smtClean="0"/>
              <a:t>information, keywords, etc.</a:t>
            </a:r>
          </a:p>
          <a:p>
            <a:endParaRPr lang="en-US" sz="2100" dirty="0"/>
          </a:p>
          <a:p>
            <a:pPr marL="0" indent="0">
              <a:buNone/>
            </a:pPr>
            <a:r>
              <a:rPr lang="en-US" sz="2100" b="1" dirty="0" smtClean="0">
                <a:solidFill>
                  <a:srgbClr val="FFC000"/>
                </a:solidFill>
              </a:rPr>
              <a:t>Can Collect:</a:t>
            </a:r>
          </a:p>
          <a:p>
            <a:pPr lvl="1"/>
            <a:r>
              <a:rPr lang="en-US" sz="2100" dirty="0">
                <a:solidFill>
                  <a:srgbClr val="FFC000"/>
                </a:solidFill>
              </a:rPr>
              <a:t>Usernames &amp; Passwords</a:t>
            </a:r>
          </a:p>
          <a:p>
            <a:pPr lvl="1"/>
            <a:r>
              <a:rPr lang="en-US" sz="2100" dirty="0">
                <a:solidFill>
                  <a:srgbClr val="FFC000"/>
                </a:solidFill>
              </a:rPr>
              <a:t>Credit </a:t>
            </a:r>
            <a:r>
              <a:rPr lang="en-US" sz="2100" dirty="0">
                <a:solidFill>
                  <a:srgbClr val="FFC000"/>
                </a:solidFill>
              </a:rPr>
              <a:t>card </a:t>
            </a:r>
            <a:r>
              <a:rPr lang="en-US" sz="2100" dirty="0">
                <a:solidFill>
                  <a:srgbClr val="FFC000"/>
                </a:solidFill>
              </a:rPr>
              <a:t>numbers</a:t>
            </a:r>
          </a:p>
          <a:p>
            <a:pPr lvl="1"/>
            <a:r>
              <a:rPr lang="en-US" sz="2100" dirty="0">
                <a:solidFill>
                  <a:srgbClr val="FFC000"/>
                </a:solidFill>
              </a:rPr>
              <a:t>Social Security Numbers</a:t>
            </a:r>
          </a:p>
          <a:p>
            <a:pPr lvl="1"/>
            <a:r>
              <a:rPr lang="en-US" sz="2100" dirty="0">
                <a:solidFill>
                  <a:srgbClr val="FFC000"/>
                </a:solidFill>
              </a:rPr>
              <a:t>Personal information</a:t>
            </a:r>
          </a:p>
          <a:p>
            <a:pPr lvl="1"/>
            <a:r>
              <a:rPr lang="en-US" sz="2100" dirty="0">
                <a:solidFill>
                  <a:srgbClr val="FFC000"/>
                </a:solidFill>
              </a:rPr>
              <a:t>EVERYTHING</a:t>
            </a:r>
            <a:endParaRPr lang="en-US" sz="2100" dirty="0">
              <a:solidFill>
                <a:srgbClr val="FFC000"/>
              </a:solidFill>
            </a:endParaRPr>
          </a:p>
          <a:p>
            <a:pPr lvl="1"/>
            <a:endParaRPr lang="en-US" sz="21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352" y="3544826"/>
            <a:ext cx="2662625" cy="2662625"/>
          </a:xfrm>
          <a:prstGeom prst="rect">
            <a:avLst/>
          </a:prstGeom>
        </p:spPr>
      </p:pic>
      <p:pic>
        <p:nvPicPr>
          <p:cNvPr id="16" name="Picture 6" descr="Image result for john the rip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20" y="1219200"/>
            <a:ext cx="2123330" cy="22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89350" y="6207449"/>
            <a:ext cx="278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Brute Force &amp; Dictionary</a:t>
            </a:r>
          </a:p>
        </p:txBody>
      </p:sp>
    </p:spTree>
    <p:extLst>
      <p:ext uri="{BB962C8B-B14F-4D97-AF65-F5344CB8AC3E}">
        <p14:creationId xmlns:p14="http://schemas.microsoft.com/office/powerpoint/2010/main" val="36989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2" y="471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Online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89" y="3610644"/>
            <a:ext cx="8982222" cy="260115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systems take a long time (in computer terms) to respond to a login attempt – especially an incorrect login.</a:t>
            </a:r>
          </a:p>
          <a:p>
            <a:r>
              <a:rPr lang="en-US" dirty="0" smtClean="0"/>
              <a:t>This limits the effectiveness of brute force attacks.</a:t>
            </a:r>
          </a:p>
          <a:p>
            <a:r>
              <a:rPr lang="en-US" dirty="0" smtClean="0"/>
              <a:t>Many systems employ </a:t>
            </a:r>
            <a:r>
              <a:rPr lang="en-US" b="1" i="1" dirty="0" smtClean="0">
                <a:solidFill>
                  <a:srgbClr val="FFC000"/>
                </a:solidFill>
              </a:rPr>
              <a:t>throttling</a:t>
            </a:r>
            <a:r>
              <a:rPr lang="en-US" dirty="0" smtClean="0"/>
              <a:t>, in which a server starts introducing longer and longer delays as the same user tries more and more logins.</a:t>
            </a:r>
          </a:p>
          <a:p>
            <a:r>
              <a:rPr lang="en-US" dirty="0" smtClean="0"/>
              <a:t>Often, systems </a:t>
            </a:r>
            <a:r>
              <a:rPr lang="en-US" b="1" i="1" dirty="0" smtClean="0">
                <a:solidFill>
                  <a:srgbClr val="FFC000"/>
                </a:solidFill>
              </a:rPr>
              <a:t>lock an account </a:t>
            </a:r>
            <a:r>
              <a:rPr lang="en-US" dirty="0" smtClean="0"/>
              <a:t>if there are too many unsuccessful attempts in a short period of time.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770" t="13601" r="17770" b="11260"/>
          <a:stretch/>
        </p:blipFill>
        <p:spPr>
          <a:xfrm>
            <a:off x="339539" y="961116"/>
            <a:ext cx="5224134" cy="2612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836" y="1536866"/>
            <a:ext cx="1833868" cy="11972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39541" y="6065811"/>
            <a:ext cx="8087931" cy="701728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en-US" b="1" dirty="0"/>
              <a:t>iPad Throttling:  </a:t>
            </a:r>
            <a:r>
              <a:rPr lang="en-US" dirty="0">
                <a:hlinkClick r:id="rId5"/>
              </a:rPr>
              <a:t>https://www.cnn.com/2019/04/09/tech/locked-ipad-boy-trnd/index.html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38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57" y="98743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Multi-Factor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Authentication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355" y="1498600"/>
            <a:ext cx="8512161" cy="47091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It’s really difficult to remember long passwords, especially if they contain special characters, upper/lower-case, and numbers.</a:t>
            </a:r>
          </a:p>
          <a:p>
            <a:r>
              <a:rPr lang="en-US" dirty="0" smtClean="0"/>
              <a:t>Another option is to authenticate using </a:t>
            </a:r>
            <a:r>
              <a:rPr lang="en-US" dirty="0" smtClean="0">
                <a:solidFill>
                  <a:srgbClr val="FFC000"/>
                </a:solidFill>
              </a:rPr>
              <a:t>more than one means!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Something You Know</a:t>
            </a:r>
          </a:p>
          <a:p>
            <a:pPr lvl="2"/>
            <a:r>
              <a:rPr lang="en-US" dirty="0" smtClean="0"/>
              <a:t>Login/Password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Something </a:t>
            </a:r>
            <a:r>
              <a:rPr lang="en-US" b="1" dirty="0">
                <a:solidFill>
                  <a:srgbClr val="FFC000"/>
                </a:solidFill>
              </a:rPr>
              <a:t>Y</a:t>
            </a:r>
            <a:r>
              <a:rPr lang="en-US" b="1" dirty="0" smtClean="0">
                <a:solidFill>
                  <a:srgbClr val="FFC000"/>
                </a:solidFill>
              </a:rPr>
              <a:t>ou Have</a:t>
            </a:r>
          </a:p>
          <a:p>
            <a:pPr lvl="2"/>
            <a:r>
              <a:rPr lang="en-US" dirty="0" smtClean="0"/>
              <a:t>Smart card (with PKI certificates)</a:t>
            </a:r>
          </a:p>
          <a:p>
            <a:pPr lvl="2"/>
            <a:r>
              <a:rPr lang="en-US" dirty="0" smtClean="0"/>
              <a:t>One-time password token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Something You Are</a:t>
            </a:r>
          </a:p>
          <a:p>
            <a:pPr lvl="2"/>
            <a:r>
              <a:rPr lang="en-US" dirty="0" smtClean="0"/>
              <a:t>Biometrics</a:t>
            </a:r>
          </a:p>
          <a:p>
            <a:pPr lvl="3"/>
            <a:r>
              <a:rPr lang="en-US" dirty="0" smtClean="0"/>
              <a:t>Fingerprints</a:t>
            </a:r>
          </a:p>
          <a:p>
            <a:pPr lvl="3"/>
            <a:r>
              <a:rPr lang="en-US" dirty="0" smtClean="0"/>
              <a:t>Retinal scans</a:t>
            </a:r>
          </a:p>
          <a:p>
            <a:pPr lvl="3"/>
            <a:r>
              <a:rPr lang="en-US" dirty="0" smtClean="0"/>
              <a:t>Hand geometry</a:t>
            </a:r>
          </a:p>
          <a:p>
            <a:pPr lvl="3"/>
            <a:r>
              <a:rPr lang="en-US" dirty="0" smtClean="0"/>
              <a:t>Facial recognition</a:t>
            </a:r>
          </a:p>
          <a:p>
            <a:pPr lvl="3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10" y="2803524"/>
            <a:ext cx="3048000" cy="1690688"/>
          </a:xfrm>
          <a:prstGeom prst="rect">
            <a:avLst/>
          </a:prstGeom>
        </p:spPr>
      </p:pic>
      <p:pic>
        <p:nvPicPr>
          <p:cNvPr id="5122" name="Picture 2" descr="Image result for navy CA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14" y="4494214"/>
            <a:ext cx="1166901" cy="185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620" y="4500170"/>
            <a:ext cx="1914787" cy="1287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181" y="2820532"/>
            <a:ext cx="1296131" cy="222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12" y="20760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Multi-Factor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Authentication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455" y="5687861"/>
            <a:ext cx="8554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  <a:hlinkClick r:id="rId3"/>
              </a:rPr>
              <a:t>https://www.youtube.com/watch?v=0iZ-nQ4yFn4&amp;feature=youtu.be&amp;t=51</a:t>
            </a:r>
            <a:endParaRPr lang="en-US" b="1" dirty="0">
              <a:solidFill>
                <a:srgbClr val="92D050"/>
              </a:solidFill>
            </a:endParaRPr>
          </a:p>
          <a:p>
            <a:pPr algn="ctr"/>
            <a:endParaRPr lang="en-US" sz="1200" b="1" dirty="0">
              <a:solidFill>
                <a:srgbClr val="92D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81" y="1473179"/>
            <a:ext cx="8004462" cy="396953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485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-1524000" y="3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2133600" y="2201364"/>
            <a:ext cx="4876800" cy="708527"/>
          </a:xfrm>
          <a:prstGeom prst="rect">
            <a:avLst/>
          </a:prstGeom>
          <a:solidFill>
            <a:srgbClr val="333399"/>
          </a:solidFill>
          <a:ln w="76200">
            <a:solidFill>
              <a:srgbClr val="FFFF00"/>
            </a:solidFill>
          </a:ln>
        </p:spPr>
        <p:txBody>
          <a:bodyPr vert="horz" wrap="square" lIns="0" tIns="31115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245"/>
              </a:spcBef>
              <a:defRPr/>
            </a:pPr>
            <a:r>
              <a:rPr lang="en-US" sz="4400" dirty="0">
                <a:solidFill>
                  <a:prstClr val="white"/>
                </a:solidFill>
                <a:latin typeface="Arial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655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C:\Users\cspera\Desktop\740px-Cryptographic_Hash_Functio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2" y="156875"/>
            <a:ext cx="8428061" cy="610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70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43" y="106693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Key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Hash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91857"/>
            <a:ext cx="5105400" cy="4709160"/>
          </a:xfrm>
        </p:spPr>
        <p:txBody>
          <a:bodyPr>
            <a:normAutofit fontScale="92500"/>
          </a:bodyPr>
          <a:lstStyle/>
          <a:p>
            <a:pPr marL="651510" indent="-514350">
              <a:buFont typeface="+mj-lt"/>
              <a:buAutoNum type="arabicPeriod"/>
            </a:pPr>
            <a:r>
              <a:rPr lang="en-US" dirty="0" smtClean="0"/>
              <a:t>Easy to compute the hash of a message</a:t>
            </a:r>
          </a:p>
          <a:p>
            <a:pPr lvl="1"/>
            <a:r>
              <a:rPr lang="en-US" dirty="0" smtClean="0"/>
              <a:t>Not necessarily quick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Infeasible to generate a message that has given a hash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Infeasible to modify a message without changing the hash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Infeasible to find two different messages with the same hash</a:t>
            </a:r>
          </a:p>
          <a:p>
            <a:pPr lvl="1"/>
            <a:r>
              <a:rPr lang="en-US" dirty="0" smtClean="0"/>
              <a:t>Meaningful message even more difficult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Cryptographic Hashing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2" y="1669938"/>
            <a:ext cx="3461411" cy="4167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754688"/>
            <a:ext cx="4953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It’s not impossible to find the original input to a given hash, just hard to do fast.</a:t>
            </a:r>
          </a:p>
        </p:txBody>
      </p:sp>
    </p:spTree>
    <p:extLst>
      <p:ext uri="{BB962C8B-B14F-4D97-AF65-F5344CB8AC3E}">
        <p14:creationId xmlns:p14="http://schemas.microsoft.com/office/powerpoint/2010/main" val="363324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57" y="74982"/>
            <a:ext cx="78867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Common Hash Algorithms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Message Digest Algorithm</a:t>
            </a:r>
          </a:p>
          <a:p>
            <a:pPr lvl="1"/>
            <a:r>
              <a:rPr lang="en-US" dirty="0" smtClean="0"/>
              <a:t>MD4</a:t>
            </a:r>
          </a:p>
          <a:p>
            <a:pPr lvl="1"/>
            <a:r>
              <a:rPr lang="en-US" dirty="0" smtClean="0"/>
              <a:t>MD5</a:t>
            </a:r>
          </a:p>
          <a:p>
            <a:r>
              <a:rPr lang="en-US" dirty="0" smtClean="0"/>
              <a:t>Secure Hash Algorithm</a:t>
            </a:r>
          </a:p>
          <a:p>
            <a:pPr lvl="1"/>
            <a:r>
              <a:rPr lang="en-US" dirty="0" smtClean="0"/>
              <a:t>SHA-1</a:t>
            </a:r>
          </a:p>
          <a:p>
            <a:pPr lvl="1"/>
            <a:r>
              <a:rPr lang="en-US" dirty="0" smtClean="0"/>
              <a:t>SHA-256</a:t>
            </a:r>
          </a:p>
          <a:p>
            <a:pPr lvl="1"/>
            <a:r>
              <a:rPr lang="en-US" dirty="0" smtClean="0"/>
              <a:t>SHA-512</a:t>
            </a:r>
          </a:p>
          <a:p>
            <a:r>
              <a:rPr lang="en-US" dirty="0" smtClean="0"/>
              <a:t>MD5 has actually been “broken”</a:t>
            </a:r>
          </a:p>
          <a:p>
            <a:pPr lvl="1"/>
            <a:r>
              <a:rPr lang="en-US" dirty="0" smtClean="0"/>
              <a:t>Takes a sequence of bytes of any length and produces from it a 128-bit (16 byte) hash value, which is then written as a string of 32 hex digits.</a:t>
            </a:r>
          </a:p>
          <a:p>
            <a:pPr lvl="1"/>
            <a:r>
              <a:rPr lang="en-US" dirty="0" smtClean="0"/>
              <a:t>People have discovered how to construct different strings that hash (MD5) to a given hash value.</a:t>
            </a:r>
          </a:p>
          <a:p>
            <a:pPr lvl="1"/>
            <a:r>
              <a:rPr lang="en-US" dirty="0" smtClean="0"/>
              <a:t>So SHA-2 series algorithms are actually preferred.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7" name="Picture 2" descr="Image result for md5 h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25284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43" y="2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MD5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Shell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60" y="1325563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Open a Windows shell on your laptop</a:t>
            </a:r>
          </a:p>
          <a:p>
            <a:r>
              <a:rPr lang="en-US" dirty="0" smtClean="0"/>
              <a:t>Input: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Md5 –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d”Green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Day”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55" y="2630704"/>
            <a:ext cx="7839093" cy="37246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26" name="Picture 2" descr="Image result for green day gren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66" y="5274212"/>
            <a:ext cx="1965532" cy="11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0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766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Hashing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for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Authentication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Hashing can be used for password checking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dirty="0" smtClean="0"/>
              <a:t>User creates an account or changes password</a:t>
            </a:r>
          </a:p>
          <a:p>
            <a:pPr lvl="2"/>
            <a:r>
              <a:rPr lang="en-US" dirty="0" smtClean="0"/>
              <a:t>Server hashes the password and stores the hash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dirty="0" smtClean="0"/>
              <a:t>User attempts to log on to the system</a:t>
            </a:r>
            <a:endParaRPr lang="en-US" dirty="0"/>
          </a:p>
          <a:p>
            <a:pPr lvl="2"/>
            <a:r>
              <a:rPr lang="en-US" dirty="0" smtClean="0"/>
              <a:t>User enters username/password</a:t>
            </a:r>
          </a:p>
          <a:p>
            <a:pPr lvl="2"/>
            <a:r>
              <a:rPr lang="en-US" dirty="0" smtClean="0"/>
              <a:t>Password is hashed and sent to server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dirty="0" smtClean="0"/>
              <a:t>Hash is compared to the stored hash</a:t>
            </a:r>
          </a:p>
          <a:p>
            <a:pPr lvl="2"/>
            <a:r>
              <a:rPr lang="en-US" dirty="0" smtClean="0"/>
              <a:t>Reasonable assurance the correct password was used if hashes match</a:t>
            </a:r>
          </a:p>
          <a:p>
            <a:r>
              <a:rPr lang="en-US" dirty="0" smtClean="0"/>
              <a:t>Server does not need to store user passwords “in the clear”</a:t>
            </a:r>
          </a:p>
          <a:p>
            <a:pPr lvl="1"/>
            <a:r>
              <a:rPr lang="en-US" dirty="0" smtClean="0"/>
              <a:t>Hash can be used to verify password</a:t>
            </a:r>
          </a:p>
          <a:p>
            <a:pPr lvl="1"/>
            <a:r>
              <a:rPr lang="en-US" dirty="0" smtClean="0"/>
              <a:t>Can’t reverse hashes to discover passwords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00200"/>
            <a:ext cx="2990850" cy="2990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4620279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Began using hashing and encryption on passwords in 2010</a:t>
            </a:r>
          </a:p>
        </p:txBody>
      </p:sp>
    </p:spTree>
    <p:extLst>
      <p:ext uri="{BB962C8B-B14F-4D97-AF65-F5344CB8AC3E}">
        <p14:creationId xmlns:p14="http://schemas.microsoft.com/office/powerpoint/2010/main" val="15563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17" y="-38270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Storing a Password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65360" y="1154822"/>
            <a:ext cx="1981200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 rot="10800000">
            <a:off x="4189260" y="1916822"/>
            <a:ext cx="533400" cy="6096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3109546" y="2513508"/>
            <a:ext cx="2743200" cy="883919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 rot="10800000">
            <a:off x="4188070" y="3397425"/>
            <a:ext cx="533400" cy="6096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8146" y="4030532"/>
            <a:ext cx="2286000" cy="7924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4035670" y="5433742"/>
            <a:ext cx="838200" cy="1143000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10800000">
            <a:off x="4197607" y="4823011"/>
            <a:ext cx="533400" cy="6096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6878" y="127985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Start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4771" y="2542925"/>
            <a:ext cx="1862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Take User Password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29356" y="4015685"/>
            <a:ext cx="236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Convert PW to MD5 Hash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9778" y="5520534"/>
            <a:ext cx="492443" cy="11652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9016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46" y="254391"/>
            <a:ext cx="8229600" cy="715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Allowing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Access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Parallelogram 17"/>
          <p:cNvSpPr/>
          <p:nvPr/>
        </p:nvSpPr>
        <p:spPr>
          <a:xfrm>
            <a:off x="3100766" y="4544732"/>
            <a:ext cx="2743200" cy="883919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15070" y="4573650"/>
            <a:ext cx="261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Compare hash with the stored hash</a:t>
            </a:r>
          </a:p>
        </p:txBody>
      </p:sp>
      <p:sp>
        <p:nvSpPr>
          <p:cNvPr id="21" name="Hexagon 20"/>
          <p:cNvSpPr/>
          <p:nvPr/>
        </p:nvSpPr>
        <p:spPr>
          <a:xfrm>
            <a:off x="3533070" y="5879006"/>
            <a:ext cx="1843373" cy="68579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40371" y="5806406"/>
            <a:ext cx="1863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Create User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Session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376443" y="6221903"/>
            <a:ext cx="26757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052178" y="2450003"/>
            <a:ext cx="0" cy="37719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465360" y="855879"/>
            <a:ext cx="1981200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3109546" y="2021141"/>
            <a:ext cx="2743200" cy="883919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00158" y="3323167"/>
            <a:ext cx="2286000" cy="7924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6878" y="980907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Start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24771" y="2050558"/>
            <a:ext cx="1862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Take User Password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91368" y="3308320"/>
            <a:ext cx="236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Convert PW to MD5 Hash</a:t>
            </a:r>
          </a:p>
        </p:txBody>
      </p:sp>
      <p:sp>
        <p:nvSpPr>
          <p:cNvPr id="25" name="Up Arrow 24"/>
          <p:cNvSpPr/>
          <p:nvPr/>
        </p:nvSpPr>
        <p:spPr>
          <a:xfrm rot="10800000">
            <a:off x="4189260" y="1512375"/>
            <a:ext cx="533400" cy="6096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Up Arrow 28"/>
          <p:cNvSpPr/>
          <p:nvPr/>
        </p:nvSpPr>
        <p:spPr>
          <a:xfrm rot="10800000">
            <a:off x="4189259" y="2812470"/>
            <a:ext cx="533400" cy="6096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2" name="Up Arrow 31"/>
          <p:cNvSpPr/>
          <p:nvPr/>
        </p:nvSpPr>
        <p:spPr>
          <a:xfrm rot="10800000">
            <a:off x="4176458" y="4036923"/>
            <a:ext cx="533400" cy="6096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 rot="10800000">
            <a:off x="4189259" y="5342289"/>
            <a:ext cx="533400" cy="6096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754510" y="2471111"/>
            <a:ext cx="2297668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5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CSS">
  <a:themeElements>
    <a:clrScheme name="Custom 4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00B0F0"/>
      </a:hlink>
      <a:folHlink>
        <a:srgbClr val="00B0F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Custom 3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00B0F0"/>
      </a:hlink>
      <a:folHlink>
        <a:srgbClr val="00B0F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CSS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CSS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USNA Slide Template 1">
  <a:themeElements>
    <a:clrScheme name="Custom 6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NA Slide Template 1" id="{857A110D-ECC9-48E0-B72E-4752B9C54FAD}" vid="{2EA20FB0-2F95-4085-9741-D2CDDCCC160A}"/>
    </a:ext>
  </a:extLst>
</a:theme>
</file>

<file path=ppt/theme/theme6.xml><?xml version="1.0" encoding="utf-8"?>
<a:theme xmlns:a="http://schemas.openxmlformats.org/drawingml/2006/main" name="1_USNA Slide Template 1">
  <a:themeElements>
    <a:clrScheme name="Custom 6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NA Slide Template 1" id="{857A110D-ECC9-48E0-B72E-4752B9C54FAD}" vid="{2EA20FB0-2F95-4085-9741-D2CDDCCC16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1256</Words>
  <Application>Microsoft Office PowerPoint</Application>
  <PresentationFormat>On-screen Show (4:3)</PresentationFormat>
  <Paragraphs>241</Paragraphs>
  <Slides>26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Book Antiqua</vt:lpstr>
      <vt:lpstr>Calibri</vt:lpstr>
      <vt:lpstr>Calibri Light</vt:lpstr>
      <vt:lpstr>Courier New</vt:lpstr>
      <vt:lpstr>Lucida Sans</vt:lpstr>
      <vt:lpstr>Wingdings</vt:lpstr>
      <vt:lpstr>Wingdings 2</vt:lpstr>
      <vt:lpstr>Wingdings 3</vt:lpstr>
      <vt:lpstr>CCSS</vt:lpstr>
      <vt:lpstr>1_Apex</vt:lpstr>
      <vt:lpstr>4_CCSS</vt:lpstr>
      <vt:lpstr>5_CCSS</vt:lpstr>
      <vt:lpstr>USNA Slide Template 1</vt:lpstr>
      <vt:lpstr>1_USNA Slide Template 1</vt:lpstr>
      <vt:lpstr>Hashing &amp; Passwords USNA SY110 </vt:lpstr>
      <vt:lpstr>Hash Functions</vt:lpstr>
      <vt:lpstr>PowerPoint Presentation</vt:lpstr>
      <vt:lpstr>Key Hash Properties</vt:lpstr>
      <vt:lpstr>Common Hash Algorithms</vt:lpstr>
      <vt:lpstr>MD5 Shell Exercise</vt:lpstr>
      <vt:lpstr>Hashing for Authentication</vt:lpstr>
      <vt:lpstr>Storing a Password</vt:lpstr>
      <vt:lpstr>Allowing Access</vt:lpstr>
      <vt:lpstr>Steal My Password File</vt:lpstr>
      <vt:lpstr>Rainbow Table Attack</vt:lpstr>
      <vt:lpstr>Dictionary Attacks</vt:lpstr>
      <vt:lpstr>Salt</vt:lpstr>
      <vt:lpstr>Salt</vt:lpstr>
      <vt:lpstr>The Advantages of Salt: Steal My Password File Again</vt:lpstr>
      <vt:lpstr>Do’s &amp; Don’ts Of Passwords</vt:lpstr>
      <vt:lpstr>Password Strength</vt:lpstr>
      <vt:lpstr>Everyone Should Know This</vt:lpstr>
      <vt:lpstr>Everyone Should Do This</vt:lpstr>
      <vt:lpstr>Offline Attacks</vt:lpstr>
      <vt:lpstr>Automated Tools</vt:lpstr>
      <vt:lpstr>Keyloggers</vt:lpstr>
      <vt:lpstr>Online Attacks</vt:lpstr>
      <vt:lpstr>Multi-Factor Authentication</vt:lpstr>
      <vt:lpstr>Multi-Factor Authentication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Hashing and passwords usna sY110</dc:title>
  <dc:creator>Galvin, Timothy M LT USN USNA Annapolis</dc:creator>
  <cp:lastModifiedBy>Kiehl, Brian LCDR USN USNA Annapolis</cp:lastModifiedBy>
  <cp:revision>28</cp:revision>
  <cp:lastPrinted>2019-10-23T14:55:42Z</cp:lastPrinted>
  <dcterms:modified xsi:type="dcterms:W3CDTF">2019-10-23T19:20:35Z</dcterms:modified>
</cp:coreProperties>
</file>