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27"/>
  </p:notesMasterIdLst>
  <p:sldIdLst>
    <p:sldId id="285" r:id="rId8"/>
    <p:sldId id="257" r:id="rId9"/>
    <p:sldId id="258" r:id="rId10"/>
    <p:sldId id="272" r:id="rId11"/>
    <p:sldId id="273" r:id="rId12"/>
    <p:sldId id="278" r:id="rId13"/>
    <p:sldId id="263" r:id="rId14"/>
    <p:sldId id="259" r:id="rId15"/>
    <p:sldId id="260" r:id="rId16"/>
    <p:sldId id="274" r:id="rId17"/>
    <p:sldId id="275" r:id="rId18"/>
    <p:sldId id="276" r:id="rId19"/>
    <p:sldId id="277" r:id="rId20"/>
    <p:sldId id="279" r:id="rId21"/>
    <p:sldId id="264" r:id="rId22"/>
    <p:sldId id="281" r:id="rId23"/>
    <p:sldId id="282" r:id="rId24"/>
    <p:sldId id="283" r:id="rId25"/>
    <p:sldId id="28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9" autoAdjust="0"/>
    <p:restoredTop sz="86072" autoAdjust="0"/>
  </p:normalViewPr>
  <p:slideViewPr>
    <p:cSldViewPr>
      <p:cViewPr varScale="1">
        <p:scale>
          <a:sx n="93" d="100"/>
          <a:sy n="93" d="100"/>
        </p:scale>
        <p:origin x="195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931995-6CB3-41FC-B7ED-870089D93F3E}" type="datetimeFigureOut">
              <a:rPr lang="en-US" smtClean="0"/>
              <a:pPr/>
              <a:t>10/25/2019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4C1DB-DDE1-4DA9-8CBE-A12D5EB3CD46}" type="slidenum">
              <a:rPr lang="en-US" smtClean="0"/>
              <a:pPr/>
              <a:t>‹#›</a:t>
            </a:fld>
            <a:endParaRPr lang="en-US"/>
          </a:p>
        </p:txBody>
      </p:sp>
    </p:spTree>
    <p:extLst>
      <p:ext uri="{BB962C8B-B14F-4D97-AF65-F5344CB8AC3E}">
        <p14:creationId xmlns:p14="http://schemas.microsoft.com/office/powerpoint/2010/main" val="63567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5CD94DF-15D5-4519-ACAD-A42206BA29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603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4C1DB-DDE1-4DA9-8CBE-A12D5EB3CD46}" type="slidenum">
              <a:rPr lang="en-US" smtClean="0"/>
              <a:pPr/>
              <a:t>10</a:t>
            </a:fld>
            <a:endParaRPr lang="en-US"/>
          </a:p>
        </p:txBody>
      </p:sp>
    </p:spTree>
    <p:extLst>
      <p:ext uri="{BB962C8B-B14F-4D97-AF65-F5344CB8AC3E}">
        <p14:creationId xmlns:p14="http://schemas.microsoft.com/office/powerpoint/2010/main" val="4135181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4C1DB-DDE1-4DA9-8CBE-A12D5EB3CD46}" type="slidenum">
              <a:rPr lang="en-US" smtClean="0"/>
              <a:pPr/>
              <a:t>11</a:t>
            </a:fld>
            <a:endParaRPr lang="en-US"/>
          </a:p>
        </p:txBody>
      </p:sp>
    </p:spTree>
    <p:extLst>
      <p:ext uri="{BB962C8B-B14F-4D97-AF65-F5344CB8AC3E}">
        <p14:creationId xmlns:p14="http://schemas.microsoft.com/office/powerpoint/2010/main" val="282077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4C1DB-DDE1-4DA9-8CBE-A12D5EB3CD4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51407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4C1DB-DDE1-4DA9-8CBE-A12D5EB3CD46}" type="slidenum">
              <a:rPr lang="en-US" smtClean="0"/>
              <a:pPr/>
              <a:t>13</a:t>
            </a:fld>
            <a:endParaRPr lang="en-US"/>
          </a:p>
        </p:txBody>
      </p:sp>
    </p:spTree>
    <p:extLst>
      <p:ext uri="{BB962C8B-B14F-4D97-AF65-F5344CB8AC3E}">
        <p14:creationId xmlns:p14="http://schemas.microsoft.com/office/powerpoint/2010/main" val="3494425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14</a:t>
            </a:fld>
            <a:endParaRPr lang="en-US"/>
          </a:p>
        </p:txBody>
      </p:sp>
    </p:spTree>
    <p:extLst>
      <p:ext uri="{BB962C8B-B14F-4D97-AF65-F5344CB8AC3E}">
        <p14:creationId xmlns:p14="http://schemas.microsoft.com/office/powerpoint/2010/main" val="173283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4C1DB-DDE1-4DA9-8CBE-A12D5EB3CD46}" type="slidenum">
              <a:rPr lang="en-US" smtClean="0"/>
              <a:pPr/>
              <a:t>15</a:t>
            </a:fld>
            <a:endParaRPr lang="en-US"/>
          </a:p>
        </p:txBody>
      </p:sp>
    </p:spTree>
    <p:extLst>
      <p:ext uri="{BB962C8B-B14F-4D97-AF65-F5344CB8AC3E}">
        <p14:creationId xmlns:p14="http://schemas.microsoft.com/office/powerpoint/2010/main" val="103502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A4C1DB-DDE1-4DA9-8CBE-A12D5EB3CD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81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A4C1DB-DDE1-4DA9-8CBE-A12D5EB3CD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3683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4C1DB-DDE1-4DA9-8CBE-A12D5EB3CD46}" type="slidenum">
              <a:rPr lang="en-US" smtClean="0"/>
              <a:pPr/>
              <a:t>18</a:t>
            </a:fld>
            <a:endParaRPr lang="en-US"/>
          </a:p>
        </p:txBody>
      </p:sp>
    </p:spTree>
    <p:extLst>
      <p:ext uri="{BB962C8B-B14F-4D97-AF65-F5344CB8AC3E}">
        <p14:creationId xmlns:p14="http://schemas.microsoft.com/office/powerpoint/2010/main" val="390797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2</a:t>
            </a:fld>
            <a:endParaRPr lang="en-US"/>
          </a:p>
        </p:txBody>
      </p:sp>
    </p:spTree>
    <p:extLst>
      <p:ext uri="{BB962C8B-B14F-4D97-AF65-F5344CB8AC3E}">
        <p14:creationId xmlns:p14="http://schemas.microsoft.com/office/powerpoint/2010/main" val="303537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3</a:t>
            </a:fld>
            <a:endParaRPr lang="en-US"/>
          </a:p>
        </p:txBody>
      </p:sp>
    </p:spTree>
    <p:extLst>
      <p:ext uri="{BB962C8B-B14F-4D97-AF65-F5344CB8AC3E}">
        <p14:creationId xmlns:p14="http://schemas.microsoft.com/office/powerpoint/2010/main" val="336601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4</a:t>
            </a:fld>
            <a:endParaRPr lang="en-US"/>
          </a:p>
        </p:txBody>
      </p:sp>
    </p:spTree>
    <p:extLst>
      <p:ext uri="{BB962C8B-B14F-4D97-AF65-F5344CB8AC3E}">
        <p14:creationId xmlns:p14="http://schemas.microsoft.com/office/powerpoint/2010/main" val="8921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5</a:t>
            </a:fld>
            <a:endParaRPr lang="en-US"/>
          </a:p>
        </p:txBody>
      </p:sp>
    </p:spTree>
    <p:extLst>
      <p:ext uri="{BB962C8B-B14F-4D97-AF65-F5344CB8AC3E}">
        <p14:creationId xmlns:p14="http://schemas.microsoft.com/office/powerpoint/2010/main" val="3142763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6</a:t>
            </a:fld>
            <a:endParaRPr lang="en-US"/>
          </a:p>
        </p:txBody>
      </p:sp>
    </p:spTree>
    <p:extLst>
      <p:ext uri="{BB962C8B-B14F-4D97-AF65-F5344CB8AC3E}">
        <p14:creationId xmlns:p14="http://schemas.microsoft.com/office/powerpoint/2010/main" val="678262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7</a:t>
            </a:fld>
            <a:endParaRPr lang="en-US"/>
          </a:p>
        </p:txBody>
      </p:sp>
    </p:spTree>
    <p:extLst>
      <p:ext uri="{BB962C8B-B14F-4D97-AF65-F5344CB8AC3E}">
        <p14:creationId xmlns:p14="http://schemas.microsoft.com/office/powerpoint/2010/main" val="379040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8</a:t>
            </a:fld>
            <a:endParaRPr lang="en-US"/>
          </a:p>
        </p:txBody>
      </p:sp>
    </p:spTree>
    <p:extLst>
      <p:ext uri="{BB962C8B-B14F-4D97-AF65-F5344CB8AC3E}">
        <p14:creationId xmlns:p14="http://schemas.microsoft.com/office/powerpoint/2010/main" val="3909776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4C1DB-DDE1-4DA9-8CBE-A12D5EB3CD46}" type="slidenum">
              <a:rPr lang="en-US" smtClean="0"/>
              <a:pPr/>
              <a:t>9</a:t>
            </a:fld>
            <a:endParaRPr lang="en-US"/>
          </a:p>
        </p:txBody>
      </p:sp>
    </p:spTree>
    <p:extLst>
      <p:ext uri="{BB962C8B-B14F-4D97-AF65-F5344CB8AC3E}">
        <p14:creationId xmlns:p14="http://schemas.microsoft.com/office/powerpoint/2010/main" val="287734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C56D97A-806F-4163-AFCE-4C17F2518EE8}" type="datetime1">
              <a:rPr lang="en-US" smtClean="0"/>
              <a:t>10/25/2019</a:t>
            </a:fld>
            <a:endParaRPr lang="en-US"/>
          </a:p>
        </p:txBody>
      </p:sp>
      <p:sp>
        <p:nvSpPr>
          <p:cNvPr id="17" name="Footer Placeholder 16"/>
          <p:cNvSpPr>
            <a:spLocks noGrp="1"/>
          </p:cNvSpPr>
          <p:nvPr>
            <p:ph type="ftr" sz="quarter" idx="11"/>
          </p:nvPr>
        </p:nvSpPr>
        <p:spPr/>
        <p:txBody>
          <a:bodyPr/>
          <a:lstStyle/>
          <a:p>
            <a:r>
              <a:rPr lang="en-US" smtClean="0"/>
              <a:t>Asymmetric Encryption</a:t>
            </a:r>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74004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280659-4DB8-4497-94FD-FC1FCC238545}"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994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0DA160-0125-4568-B19A-27836B47668C}"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39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115100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600916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7"/>
            <a:ext cx="762000" cy="365125"/>
          </a:xfrm>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06369862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52122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184336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97428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663598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524002"/>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8731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4DF6FB-08E3-47A0-8256-9D9CC366C449}"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297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3311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470772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72421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C56D97A-806F-4163-AFCE-4C17F2518EE8}" type="datetime1">
              <a:rPr lang="en-US" smtClean="0">
                <a:solidFill>
                  <a:prstClr val="white">
                    <a:shade val="50000"/>
                  </a:prstClr>
                </a:solidFill>
              </a:rPr>
              <a:pPr/>
              <a:t>10/25/2019</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439555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4DF6FB-08E3-47A0-8256-9D9CC366C449}" type="datetime1">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98554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09C0C7F-8DF3-40D1-AB51-0248362AC7B1}" type="datetime1">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7"/>
            <a:ext cx="762000" cy="365125"/>
          </a:xfrm>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44495661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562230B-7F38-416B-895F-14F27FA61DD3}" type="datetime1">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40292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08B5B82-E4A8-461B-984E-088359C43619}" type="datetime1">
              <a:rPr lang="en-US" smtClean="0">
                <a:solidFill>
                  <a:prstClr val="white">
                    <a:shade val="50000"/>
                  </a:prstClr>
                </a:solidFill>
              </a:rPr>
              <a:pPr/>
              <a:t>10/25/2019</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042719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64BFD2-4D32-4EA7-A39A-2DDBBF616400}" type="datetime1">
              <a:rPr lang="en-US" smtClean="0">
                <a:solidFill>
                  <a:prstClr val="white">
                    <a:shade val="50000"/>
                  </a:prstClr>
                </a:solidFill>
              </a:rPr>
              <a:pPr/>
              <a:t>10/25/2019</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36726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2E46C-64A3-46D4-9721-F14728318723}" type="datetime1">
              <a:rPr lang="en-US" smtClean="0">
                <a:solidFill>
                  <a:prstClr val="white">
                    <a:shade val="50000"/>
                  </a:prstClr>
                </a:solidFill>
              </a:rPr>
              <a:pPr/>
              <a:t>10/25/2019</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298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09C0C7F-8DF3-40D1-AB51-0248362AC7B1}"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Asymmetric Encryption</a:t>
            </a:r>
            <a:endParaRPr lang="en-US"/>
          </a:p>
        </p:txBody>
      </p:sp>
      <p:sp>
        <p:nvSpPr>
          <p:cNvPr id="6" name="Slide Number Placeholder 5"/>
          <p:cNvSpPr>
            <a:spLocks noGrp="1"/>
          </p:cNvSpPr>
          <p:nvPr>
            <p:ph type="sldNum" sz="quarter" idx="12"/>
          </p:nvPr>
        </p:nvSpPr>
        <p:spPr>
          <a:xfrm>
            <a:off x="7924800" y="6416677"/>
            <a:ext cx="762000"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09740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524002"/>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6D6952-2EDC-4A4F-8DA7-38381BC9C3A6}" type="datetime1">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784277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400BC41-89BD-4F00-9FAC-135D861C77AC}" type="datetime1">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498147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280659-4DB8-4497-94FD-FC1FCC238545}" type="datetime1">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555395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0DA160-0125-4568-B19A-27836B47668C}" type="datetime1">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r>
              <a:rPr lang="en-US" smtClean="0">
                <a:solidFill>
                  <a:prstClr val="white">
                    <a:shade val="50000"/>
                  </a:prstClr>
                </a:solidFill>
              </a:rPr>
              <a:t>Asymmetric Encryption</a:t>
            </a: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07359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269B3F3-00EE-4209-97B5-FCBF0929BF2B}" type="datetime1">
              <a:rPr lang="en-US" smtClean="0"/>
              <a:t>10/25/2019</a:t>
            </a:fld>
            <a:endParaRPr lang="en-US"/>
          </a:p>
        </p:txBody>
      </p:sp>
      <p:sp>
        <p:nvSpPr>
          <p:cNvPr id="17" name="Footer Placeholder 16"/>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29" name="Slide Number Placeholder 28"/>
          <p:cNvSpPr>
            <a:spLocks noGrp="1"/>
          </p:cNvSpPr>
          <p:nvPr>
            <p:ph type="sldNum" sz="quarter" idx="12"/>
          </p:nvPr>
        </p:nvSpPr>
        <p:spPr/>
        <p:txBody>
          <a:bodyPr/>
          <a:lstStyle/>
          <a:p>
            <a:fld id="{A079337E-BC9D-42B3-8870-F61972B1EF72}"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721178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031EC9-CB9A-43A3-9D50-EE5E5675E102}" type="datetime1">
              <a:rPr lang="en-US" smtClean="0"/>
              <a:t>10/25/2019</a:t>
            </a:fld>
            <a:endParaRPr lang="en-US"/>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6" name="Slide Number Placeholder 5"/>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459410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CE0252D-881F-43B8-8122-1F920B475AB1}" type="datetime1">
              <a:rPr lang="en-US" smtClean="0"/>
              <a:t>10/25/2019</a:t>
            </a:fld>
            <a:endParaRPr lang="en-US"/>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6" name="Slide Number Placeholder 5"/>
          <p:cNvSpPr>
            <a:spLocks noGrp="1"/>
          </p:cNvSpPr>
          <p:nvPr>
            <p:ph type="sldNum" sz="quarter" idx="12"/>
          </p:nvPr>
        </p:nvSpPr>
        <p:spPr>
          <a:xfrm>
            <a:off x="7924800" y="6416677"/>
            <a:ext cx="762000" cy="365125"/>
          </a:xfrm>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199280170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9C4EA7-EF7C-4E47-9948-72ECC50E0C12}" type="datetime1">
              <a:rPr lang="en-US" smtClean="0"/>
              <a:t>10/25/2019</a:t>
            </a:fld>
            <a:endParaRPr lang="en-US"/>
          </a:p>
        </p:txBody>
      </p:sp>
      <p:sp>
        <p:nvSpPr>
          <p:cNvPr id="6" name="Footer Placeholder 5"/>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7" name="Slide Number Placeholder 6"/>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19168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3E83491-B2C9-43AD-BA64-3E6B51CEE1A6}" type="datetime1">
              <a:rPr lang="en-US" smtClean="0"/>
              <a:t>10/25/2019</a:t>
            </a:fld>
            <a:endParaRPr lang="en-US"/>
          </a:p>
        </p:txBody>
      </p:sp>
      <p:sp>
        <p:nvSpPr>
          <p:cNvPr id="8" name="Footer Placeholder 7"/>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9" name="Slide Number Placeholder 8"/>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36557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4121B35-0541-4877-AC30-B6AFB1FB5147}" type="datetime1">
              <a:rPr lang="en-US" smtClean="0"/>
              <a:t>10/25/2019</a:t>
            </a:fld>
            <a:endParaRPr lang="en-US"/>
          </a:p>
        </p:txBody>
      </p:sp>
      <p:sp>
        <p:nvSpPr>
          <p:cNvPr id="4" name="Footer Placeholder 3"/>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5" name="Slide Number Placeholder 4"/>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211428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562230B-7F38-416B-895F-14F27FA61DD3}" type="datetime1">
              <a:rPr lang="en-US" smtClean="0"/>
              <a:t>10/25/2019</a:t>
            </a:fld>
            <a:endParaRPr lang="en-US"/>
          </a:p>
        </p:txBody>
      </p:sp>
      <p:sp>
        <p:nvSpPr>
          <p:cNvPr id="6" name="Footer Placeholder 5"/>
          <p:cNvSpPr>
            <a:spLocks noGrp="1"/>
          </p:cNvSpPr>
          <p:nvPr>
            <p:ph type="ftr" sz="quarter" idx="11"/>
          </p:nvPr>
        </p:nvSpPr>
        <p:spPr/>
        <p:txBody>
          <a:bodyPr/>
          <a:lstStyle/>
          <a:p>
            <a:r>
              <a:rPr lang="en-US" smtClean="0"/>
              <a:t>Asymmetric Encryption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632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ACE9B-37CB-400B-982D-E758120B7369}" type="datetime1">
              <a:rPr lang="en-US" smtClean="0"/>
              <a:t>10/25/2019</a:t>
            </a:fld>
            <a:endParaRPr lang="en-US"/>
          </a:p>
        </p:txBody>
      </p:sp>
      <p:sp>
        <p:nvSpPr>
          <p:cNvPr id="3" name="Footer Placeholder 2"/>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4" name="Slide Number Placeholder 3"/>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15821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524002"/>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CD05FE-1309-4CCB-AEFA-06DCE51B894B}" type="datetime1">
              <a:rPr lang="en-US" smtClean="0"/>
              <a:t>10/25/2019</a:t>
            </a:fld>
            <a:endParaRPr lang="en-US"/>
          </a:p>
        </p:txBody>
      </p:sp>
      <p:sp>
        <p:nvSpPr>
          <p:cNvPr id="6" name="Footer Placeholder 5"/>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7" name="Slide Number Placeholder 6"/>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467909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412B378-ED88-441C-AFE8-06CB81D0416F}" type="datetime1">
              <a:rPr lang="en-US" smtClean="0"/>
              <a:t>10/25/2019</a:t>
            </a:fld>
            <a:endParaRPr lang="en-US"/>
          </a:p>
        </p:txBody>
      </p:sp>
      <p:sp>
        <p:nvSpPr>
          <p:cNvPr id="6" name="Footer Placeholder 5"/>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7" name="Slide Number Placeholder 6"/>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57719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20A4B2-9EC6-4380-8322-06B206AD3F88}" type="datetime1">
              <a:rPr lang="en-US" smtClean="0"/>
              <a:t>10/25/2019</a:t>
            </a:fld>
            <a:endParaRPr lang="en-US"/>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6" name="Slide Number Placeholder 5"/>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4273360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5E72B1-7359-4537-9BA0-AF7FDEBA1606}" type="datetime1">
              <a:rPr lang="en-US" smtClean="0"/>
              <a:t>10/25/2019</a:t>
            </a:fld>
            <a:endParaRPr lang="en-US"/>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r>
              <a:rPr lang="en-US" smtClean="0"/>
              <a:t>Programming Part I</a:t>
            </a:r>
            <a:endParaRPr lang="en-US"/>
          </a:p>
        </p:txBody>
      </p:sp>
      <p:sp>
        <p:nvSpPr>
          <p:cNvPr id="6" name="Slide Number Placeholder 5"/>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32959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269B3F3-00EE-4209-97B5-FCBF0929BF2B}" type="datetime1">
              <a:rPr lang="en-US" smtClean="0"/>
              <a:t>10/25/2019</a:t>
            </a:fld>
            <a:endParaRPr lang="en-US"/>
          </a:p>
        </p:txBody>
      </p:sp>
      <p:sp>
        <p:nvSpPr>
          <p:cNvPr id="17" name="Footer Placeholder 16"/>
          <p:cNvSpPr>
            <a:spLocks noGrp="1"/>
          </p:cNvSpPr>
          <p:nvPr>
            <p:ph type="ftr" sz="quarter" idx="11"/>
          </p:nvPr>
        </p:nvSpPr>
        <p:spPr/>
        <p:txBody>
          <a:bodyPr/>
          <a:lstStyle/>
          <a:p>
            <a:r>
              <a:rPr lang="en-US" smtClean="0"/>
              <a:t>Programming Part I</a:t>
            </a:r>
            <a:endParaRPr lang="en-US"/>
          </a:p>
        </p:txBody>
      </p:sp>
      <p:sp>
        <p:nvSpPr>
          <p:cNvPr id="29" name="Slide Number Placeholder 28"/>
          <p:cNvSpPr>
            <a:spLocks noGrp="1"/>
          </p:cNvSpPr>
          <p:nvPr>
            <p:ph type="sldNum" sz="quarter" idx="12"/>
          </p:nvPr>
        </p:nvSpPr>
        <p:spPr/>
        <p:txBody>
          <a:bodyPr/>
          <a:lstStyle/>
          <a:p>
            <a:fld id="{A079337E-BC9D-42B3-8870-F61972B1EF72}"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629340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031EC9-CB9A-43A3-9D50-EE5E5675E102}"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Programming Part I</a:t>
            </a:r>
            <a:endParaRPr lang="en-US"/>
          </a:p>
        </p:txBody>
      </p:sp>
      <p:sp>
        <p:nvSpPr>
          <p:cNvPr id="6" name="Slide Number Placeholder 5"/>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2976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CE0252D-881F-43B8-8122-1F920B475AB1}"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Programming Part I</a:t>
            </a:r>
            <a:endParaRPr lang="en-US"/>
          </a:p>
        </p:txBody>
      </p:sp>
      <p:sp>
        <p:nvSpPr>
          <p:cNvPr id="6" name="Slide Number Placeholder 5"/>
          <p:cNvSpPr>
            <a:spLocks noGrp="1"/>
          </p:cNvSpPr>
          <p:nvPr>
            <p:ph type="sldNum" sz="quarter" idx="12"/>
          </p:nvPr>
        </p:nvSpPr>
        <p:spPr>
          <a:xfrm>
            <a:off x="7924800" y="6416677"/>
            <a:ext cx="762000" cy="365125"/>
          </a:xfrm>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284133570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9C4EA7-EF7C-4E47-9948-72ECC50E0C12}" type="datetime1">
              <a:rPr lang="en-US" smtClean="0"/>
              <a:t>10/25/2019</a:t>
            </a:fld>
            <a:endParaRPr lang="en-US"/>
          </a:p>
        </p:txBody>
      </p:sp>
      <p:sp>
        <p:nvSpPr>
          <p:cNvPr id="6" name="Footer Placeholder 5"/>
          <p:cNvSpPr>
            <a:spLocks noGrp="1"/>
          </p:cNvSpPr>
          <p:nvPr>
            <p:ph type="ftr" sz="quarter" idx="11"/>
          </p:nvPr>
        </p:nvSpPr>
        <p:spPr/>
        <p:txBody>
          <a:bodyPr/>
          <a:lstStyle/>
          <a:p>
            <a:r>
              <a:rPr lang="en-US" smtClean="0"/>
              <a:t>Programming Part I</a:t>
            </a:r>
            <a:endParaRPr lang="en-US"/>
          </a:p>
        </p:txBody>
      </p:sp>
      <p:sp>
        <p:nvSpPr>
          <p:cNvPr id="7" name="Slide Number Placeholder 6"/>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432700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3E83491-B2C9-43AD-BA64-3E6B51CEE1A6}" type="datetime1">
              <a:rPr lang="en-US" smtClean="0"/>
              <a:t>10/25/2019</a:t>
            </a:fld>
            <a:endParaRPr lang="en-US"/>
          </a:p>
        </p:txBody>
      </p:sp>
      <p:sp>
        <p:nvSpPr>
          <p:cNvPr id="8" name="Footer Placeholder 7"/>
          <p:cNvSpPr>
            <a:spLocks noGrp="1"/>
          </p:cNvSpPr>
          <p:nvPr>
            <p:ph type="ftr" sz="quarter" idx="11"/>
          </p:nvPr>
        </p:nvSpPr>
        <p:spPr/>
        <p:txBody>
          <a:bodyPr/>
          <a:lstStyle/>
          <a:p>
            <a:r>
              <a:rPr lang="en-US" smtClean="0"/>
              <a:t>Programming Part I</a:t>
            </a:r>
            <a:endParaRPr lang="en-US"/>
          </a:p>
        </p:txBody>
      </p:sp>
      <p:sp>
        <p:nvSpPr>
          <p:cNvPr id="9" name="Slide Number Placeholder 8"/>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38814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08B5B82-E4A8-461B-984E-088359C43619}" type="datetime1">
              <a:rPr lang="en-US" smtClean="0"/>
              <a:t>10/25/2019</a:t>
            </a:fld>
            <a:endParaRPr lang="en-US"/>
          </a:p>
        </p:txBody>
      </p:sp>
      <p:sp>
        <p:nvSpPr>
          <p:cNvPr id="8" name="Footer Placeholder 7"/>
          <p:cNvSpPr>
            <a:spLocks noGrp="1"/>
          </p:cNvSpPr>
          <p:nvPr>
            <p:ph type="ftr" sz="quarter" idx="11"/>
          </p:nvPr>
        </p:nvSpPr>
        <p:spPr/>
        <p:txBody>
          <a:bodyPr/>
          <a:lstStyle/>
          <a:p>
            <a:r>
              <a:rPr lang="en-US" smtClean="0"/>
              <a:t>Asymmetric Encryption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07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4121B35-0541-4877-AC30-B6AFB1FB5147}" type="datetime1">
              <a:rPr lang="en-US" smtClean="0"/>
              <a:t>10/25/2019</a:t>
            </a:fld>
            <a:endParaRPr lang="en-US"/>
          </a:p>
        </p:txBody>
      </p:sp>
      <p:sp>
        <p:nvSpPr>
          <p:cNvPr id="4" name="Footer Placeholder 3"/>
          <p:cNvSpPr>
            <a:spLocks noGrp="1"/>
          </p:cNvSpPr>
          <p:nvPr>
            <p:ph type="ftr" sz="quarter" idx="11"/>
          </p:nvPr>
        </p:nvSpPr>
        <p:spPr/>
        <p:txBody>
          <a:bodyPr/>
          <a:lstStyle/>
          <a:p>
            <a:r>
              <a:rPr lang="en-US" smtClean="0"/>
              <a:t>Programming Part I</a:t>
            </a:r>
            <a:endParaRPr lang="en-US"/>
          </a:p>
        </p:txBody>
      </p:sp>
      <p:sp>
        <p:nvSpPr>
          <p:cNvPr id="5" name="Slide Number Placeholder 4"/>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970818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ACE9B-37CB-400B-982D-E758120B7369}" type="datetime1">
              <a:rPr lang="en-US" smtClean="0"/>
              <a:t>10/25/2019</a:t>
            </a:fld>
            <a:endParaRPr lang="en-US"/>
          </a:p>
        </p:txBody>
      </p:sp>
      <p:sp>
        <p:nvSpPr>
          <p:cNvPr id="3" name="Footer Placeholder 2"/>
          <p:cNvSpPr>
            <a:spLocks noGrp="1"/>
          </p:cNvSpPr>
          <p:nvPr>
            <p:ph type="ftr" sz="quarter" idx="11"/>
          </p:nvPr>
        </p:nvSpPr>
        <p:spPr/>
        <p:txBody>
          <a:bodyPr/>
          <a:lstStyle/>
          <a:p>
            <a:r>
              <a:rPr lang="en-US" smtClean="0"/>
              <a:t>Programming Part I</a:t>
            </a:r>
            <a:endParaRPr lang="en-US"/>
          </a:p>
        </p:txBody>
      </p:sp>
      <p:sp>
        <p:nvSpPr>
          <p:cNvPr id="4" name="Slide Number Placeholder 3"/>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899674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524002"/>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CD05FE-1309-4CCB-AEFA-06DCE51B894B}" type="datetime1">
              <a:rPr lang="en-US" smtClean="0"/>
              <a:t>10/25/2019</a:t>
            </a:fld>
            <a:endParaRPr lang="en-US"/>
          </a:p>
        </p:txBody>
      </p:sp>
      <p:sp>
        <p:nvSpPr>
          <p:cNvPr id="6" name="Footer Placeholder 5"/>
          <p:cNvSpPr>
            <a:spLocks noGrp="1"/>
          </p:cNvSpPr>
          <p:nvPr>
            <p:ph type="ftr" sz="quarter" idx="11"/>
          </p:nvPr>
        </p:nvSpPr>
        <p:spPr/>
        <p:txBody>
          <a:bodyPr/>
          <a:lstStyle/>
          <a:p>
            <a:r>
              <a:rPr lang="en-US" smtClean="0"/>
              <a:t>Programming Part I</a:t>
            </a:r>
            <a:endParaRPr lang="en-US"/>
          </a:p>
        </p:txBody>
      </p:sp>
      <p:sp>
        <p:nvSpPr>
          <p:cNvPr id="7" name="Slide Number Placeholder 6"/>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646336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412B378-ED88-441C-AFE8-06CB81D0416F}" type="datetime1">
              <a:rPr lang="en-US" smtClean="0"/>
              <a:t>10/25/2019</a:t>
            </a:fld>
            <a:endParaRPr lang="en-US"/>
          </a:p>
        </p:txBody>
      </p:sp>
      <p:sp>
        <p:nvSpPr>
          <p:cNvPr id="6" name="Footer Placeholder 5"/>
          <p:cNvSpPr>
            <a:spLocks noGrp="1"/>
          </p:cNvSpPr>
          <p:nvPr>
            <p:ph type="ftr" sz="quarter" idx="11"/>
          </p:nvPr>
        </p:nvSpPr>
        <p:spPr/>
        <p:txBody>
          <a:bodyPr/>
          <a:lstStyle/>
          <a:p>
            <a:r>
              <a:rPr lang="en-US" smtClean="0"/>
              <a:t>Programming Part I</a:t>
            </a:r>
            <a:endParaRPr lang="en-US"/>
          </a:p>
        </p:txBody>
      </p:sp>
      <p:sp>
        <p:nvSpPr>
          <p:cNvPr id="7" name="Slide Number Placeholder 6"/>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1541285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20A4B2-9EC6-4380-8322-06B206AD3F88}"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Programming Part I</a:t>
            </a:r>
            <a:endParaRPr lang="en-US"/>
          </a:p>
        </p:txBody>
      </p:sp>
      <p:sp>
        <p:nvSpPr>
          <p:cNvPr id="6" name="Slide Number Placeholder 5"/>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3142456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5E72B1-7359-4537-9BA0-AF7FDEBA1606}" type="datetime1">
              <a:rPr lang="en-US" smtClean="0"/>
              <a:t>10/25/2019</a:t>
            </a:fld>
            <a:endParaRPr lang="en-US"/>
          </a:p>
        </p:txBody>
      </p:sp>
      <p:sp>
        <p:nvSpPr>
          <p:cNvPr id="5" name="Footer Placeholder 4"/>
          <p:cNvSpPr>
            <a:spLocks noGrp="1"/>
          </p:cNvSpPr>
          <p:nvPr>
            <p:ph type="ftr" sz="quarter" idx="11"/>
          </p:nvPr>
        </p:nvSpPr>
        <p:spPr/>
        <p:txBody>
          <a:bodyPr/>
          <a:lstStyle/>
          <a:p>
            <a:r>
              <a:rPr lang="en-US" smtClean="0"/>
              <a:t>Programming Part I</a:t>
            </a:r>
            <a:endParaRPr lang="en-US"/>
          </a:p>
        </p:txBody>
      </p:sp>
      <p:sp>
        <p:nvSpPr>
          <p:cNvPr id="6" name="Slide Number Placeholder 5"/>
          <p:cNvSpPr>
            <a:spLocks noGrp="1"/>
          </p:cNvSpPr>
          <p:nvPr>
            <p:ph type="sldNum" sz="quarter" idx="12"/>
          </p:nvPr>
        </p:nvSpPr>
        <p:spPr/>
        <p:txBody>
          <a:bodyPr/>
          <a:lstStyle/>
          <a:p>
            <a:fld id="{A079337E-BC9D-42B3-8870-F61972B1EF72}" type="slidenum">
              <a:rPr lang="en-US" smtClean="0"/>
              <a:pPr/>
              <a:t>‹#›</a:t>
            </a:fld>
            <a:endParaRPr lang="en-US"/>
          </a:p>
        </p:txBody>
      </p:sp>
    </p:spTree>
    <p:extLst>
      <p:ext uri="{BB962C8B-B14F-4D97-AF65-F5344CB8AC3E}">
        <p14:creationId xmlns:p14="http://schemas.microsoft.com/office/powerpoint/2010/main" val="1454419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571531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0417886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04722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8703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64BFD2-4D32-4EA7-A39A-2DDBBF616400}" type="datetime1">
              <a:rPr lang="en-US" smtClean="0"/>
              <a:t>10/25/2019</a:t>
            </a:fld>
            <a:endParaRPr lang="en-US"/>
          </a:p>
        </p:txBody>
      </p:sp>
      <p:sp>
        <p:nvSpPr>
          <p:cNvPr id="4" name="Footer Placeholder 3"/>
          <p:cNvSpPr>
            <a:spLocks noGrp="1"/>
          </p:cNvSpPr>
          <p:nvPr>
            <p:ph type="ftr" sz="quarter" idx="11"/>
          </p:nvPr>
        </p:nvSpPr>
        <p:spPr/>
        <p:txBody>
          <a:bodyPr/>
          <a:lstStyle/>
          <a:p>
            <a:r>
              <a:rPr lang="en-US" smtClean="0"/>
              <a:t>Asymmetric Encryption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9983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518069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35304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29335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15966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73518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32566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8BFDA0FB-00FC-495F-A309-EE5A3BF72463}" type="datetimeFigureOut">
              <a:rPr lang="en-US" smtClean="0">
                <a:solidFill>
                  <a:prstClr val="white">
                    <a:shade val="50000"/>
                  </a:prstClr>
                </a:solidFill>
              </a:rPr>
              <a:pPr/>
              <a:t>10/25/2019</a:t>
            </a:fld>
            <a:endParaRPr lang="en-US">
              <a:solidFill>
                <a:prstClr val="white">
                  <a:shade val="50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92C6DC27-AC32-4608-8F74-F209063333D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44327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3C56D97A-806F-4163-AFCE-4C17F2518EE8}" type="datetime1">
              <a:rPr lang="en-US" smtClean="0"/>
              <a:t>10/25/2019</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051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904DF6FB-08E3-47A0-8256-9D9CC366C449}" type="datetime1">
              <a:rPr lang="en-US" smtClean="0"/>
              <a:t>10/25/2019</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785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609C0C7F-8DF3-40D1-AB51-0248362AC7B1}" type="datetime1">
              <a:rPr lang="en-US" smtClean="0"/>
              <a:t>10/25/2019</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937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2E46C-64A3-46D4-9721-F14728318723}" type="datetime1">
              <a:rPr lang="en-US" smtClean="0"/>
              <a:t>10/25/2019</a:t>
            </a:fld>
            <a:endParaRPr lang="en-US"/>
          </a:p>
        </p:txBody>
      </p:sp>
      <p:sp>
        <p:nvSpPr>
          <p:cNvPr id="3" name="Footer Placeholder 2"/>
          <p:cNvSpPr>
            <a:spLocks noGrp="1"/>
          </p:cNvSpPr>
          <p:nvPr>
            <p:ph type="ftr" sz="quarter" idx="11"/>
          </p:nvPr>
        </p:nvSpPr>
        <p:spPr/>
        <p:txBody>
          <a:bodyPr/>
          <a:lstStyle/>
          <a:p>
            <a:r>
              <a:rPr lang="en-US" smtClean="0"/>
              <a:t>Asymmetric Encryption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3770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F562230B-7F38-416B-895F-14F27FA61DD3}" type="datetime1">
              <a:rPr lang="en-US" smtClean="0"/>
              <a:t>10/25/2019</a:t>
            </a:fld>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9152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3"/>
            <a:ext cx="2057400" cy="365125"/>
          </a:xfrm>
          <a:prstGeom prst="rect">
            <a:avLst/>
          </a:prstGeom>
        </p:spPr>
        <p:txBody>
          <a:bodyPr/>
          <a:lstStyle/>
          <a:p>
            <a:fld id="{108B5B82-E4A8-461B-984E-088359C43619}" type="datetime1">
              <a:rPr lang="en-US" smtClean="0"/>
              <a:t>10/25/2019</a:t>
            </a:fld>
            <a:endParaRPr lang="en-US"/>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9468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0B64BFD2-4D32-4EA7-A39A-2DDBBF616400}" type="datetime1">
              <a:rPr lang="en-US" smtClean="0"/>
              <a:t>10/25/2019</a:t>
            </a:fld>
            <a:endParaRPr lang="en-US"/>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1477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fld id="{8352E46C-64A3-46D4-9721-F14728318723}" type="datetime1">
              <a:rPr lang="en-US" smtClean="0"/>
              <a:t>10/25/2019</a:t>
            </a:fld>
            <a:endParaRPr lang="en-US"/>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62273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436D6952-2EDC-4A4F-8DA7-38381BC9C3A6}" type="datetime1">
              <a:rPr lang="en-US" smtClean="0"/>
              <a:t>10/25/2019</a:t>
            </a:fld>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219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E400BC41-89BD-4F00-9FAC-135D861C77AC}" type="datetime1">
              <a:rPr lang="en-US" smtClean="0"/>
              <a:t>10/25/2019</a:t>
            </a:fld>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17438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0B280659-4DB8-4497-94FD-FC1FCC238545}" type="datetime1">
              <a:rPr lang="en-US" smtClean="0"/>
              <a:t>10/25/2019</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4320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470DA160-0125-4568-B19A-27836B47668C}" type="datetime1">
              <a:rPr lang="en-US" smtClean="0"/>
              <a:t>10/25/2019</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r>
              <a:rPr lang="en-US" smtClean="0"/>
              <a:t>Asymmetric Encryption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6728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524002"/>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6D6952-2EDC-4A4F-8DA7-38381BC9C3A6}" type="datetime1">
              <a:rPr lang="en-US" smtClean="0"/>
              <a:t>10/25/2019</a:t>
            </a:fld>
            <a:endParaRPr lang="en-US"/>
          </a:p>
        </p:txBody>
      </p:sp>
      <p:sp>
        <p:nvSpPr>
          <p:cNvPr id="6" name="Footer Placeholder 5"/>
          <p:cNvSpPr>
            <a:spLocks noGrp="1"/>
          </p:cNvSpPr>
          <p:nvPr>
            <p:ph type="ftr" sz="quarter" idx="11"/>
          </p:nvPr>
        </p:nvSpPr>
        <p:spPr/>
        <p:txBody>
          <a:bodyPr/>
          <a:lstStyle/>
          <a:p>
            <a:r>
              <a:rPr lang="en-US" smtClean="0"/>
              <a:t>Asymmetric Encryption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87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400BC41-89BD-4F00-9FAC-135D861C77AC}" type="datetime1">
              <a:rPr lang="en-US" smtClean="0"/>
              <a:t>10/25/2019</a:t>
            </a:fld>
            <a:endParaRPr lang="en-US"/>
          </a:p>
        </p:txBody>
      </p:sp>
      <p:sp>
        <p:nvSpPr>
          <p:cNvPr id="6" name="Footer Placeholder 5"/>
          <p:cNvSpPr>
            <a:spLocks noGrp="1"/>
          </p:cNvSpPr>
          <p:nvPr>
            <p:ph type="ftr" sz="quarter" idx="11"/>
          </p:nvPr>
        </p:nvSpPr>
        <p:spPr/>
        <p:txBody>
          <a:bodyPr/>
          <a:lstStyle/>
          <a:p>
            <a:r>
              <a:rPr lang="en-US" smtClean="0"/>
              <a:t>Asymmetric Encryption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303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B3EECB9-2684-4F5F-8F62-54BAD9F9B206}" type="datetime1">
              <a:rPr lang="en-US" smtClean="0"/>
              <a:t>10/25/2019</a:t>
            </a:fld>
            <a:endParaRPr lang="en-US"/>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smtClean="0"/>
              <a:t>Asymmetric Encryption</a:t>
            </a:r>
            <a:endParaRPr lang="en-US"/>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2224185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pPr>
            <a:fld id="{8BFDA0FB-00FC-495F-A309-EE5A3BF72463}" type="datetimeFigureOut">
              <a:rPr lang="en-US" smtClean="0">
                <a:solidFill>
                  <a:prstClr val="white">
                    <a:shade val="50000"/>
                  </a:prstClr>
                </a:solidFill>
                <a:latin typeface="Arial" charset="0"/>
                <a:cs typeface="Arial" charset="0"/>
              </a:rPr>
              <a:pPr fontAlgn="base">
                <a:spcBef>
                  <a:spcPct val="0"/>
                </a:spcBef>
                <a:spcAft>
                  <a:spcPct val="0"/>
                </a:spcAft>
              </a:pPr>
              <a:t>10/25/2019</a:t>
            </a:fld>
            <a:endParaRPr lang="en-US">
              <a:solidFill>
                <a:prstClr val="white">
                  <a:shade val="50000"/>
                </a:prstClr>
              </a:solidFill>
              <a:latin typeface="Arial" charset="0"/>
              <a:cs typeface="Arial" charset="0"/>
            </a:endParaRPr>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pPr>
            <a:endParaRPr lang="en-US">
              <a:solidFill>
                <a:prstClr val="white">
                  <a:shade val="50000"/>
                </a:prstClr>
              </a:solidFill>
              <a:latin typeface="Arial" charset="0"/>
              <a:cs typeface="Arial" charset="0"/>
            </a:endParaRPr>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pPr>
            <a:fld id="{92C6DC27-AC32-4608-8F74-F209063333D5}" type="slidenum">
              <a:rPr lang="en-US" smtClean="0">
                <a:solidFill>
                  <a:prstClr val="white">
                    <a:shade val="50000"/>
                  </a:prstClr>
                </a:solidFill>
                <a:latin typeface="Arial" charset="0"/>
                <a:cs typeface="Arial" charset="0"/>
              </a:rPr>
              <a:pPr fontAlgn="base">
                <a:spcBef>
                  <a:spcPct val="0"/>
                </a:spcBef>
                <a:spcAft>
                  <a:spcPct val="0"/>
                </a:spcAft>
              </a:pPr>
              <a:t>‹#›</a:t>
            </a:fld>
            <a:endParaRPr lang="en-US">
              <a:solidFill>
                <a:prstClr val="white">
                  <a:shade val="50000"/>
                </a:prstClr>
              </a:solidFill>
              <a:latin typeface="Arial" charset="0"/>
              <a:cs typeface="Arial" charset="0"/>
            </a:endParaRPr>
          </a:p>
        </p:txBody>
      </p:sp>
    </p:spTree>
    <p:extLst>
      <p:ext uri="{BB962C8B-B14F-4D97-AF65-F5344CB8AC3E}">
        <p14:creationId xmlns:p14="http://schemas.microsoft.com/office/powerpoint/2010/main" val="100673206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B3EECB9-2684-4F5F-8F62-54BAD9F9B206}" type="datetime1">
              <a:rPr lang="en-US" smtClean="0">
                <a:solidFill>
                  <a:prstClr val="white">
                    <a:shade val="50000"/>
                  </a:prstClr>
                </a:solidFill>
              </a:rPr>
              <a:pPr/>
              <a:t>10/25/2019</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smtClean="0">
                <a:solidFill>
                  <a:prstClr val="white">
                    <a:shade val="50000"/>
                  </a:prstClr>
                </a:solidFill>
              </a:rPr>
              <a:t>Asymmetric Encryption</a:t>
            </a: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24355960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1FBBA69-CDFA-4184-9551-A7FAE58AFCFB}" type="datetime1">
              <a:rPr lang="en-US" smtClean="0"/>
              <a:t>10/25/2019</a:t>
            </a:fld>
            <a:endParaRPr lang="en-US"/>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079337E-BC9D-42B3-8870-F61972B1EF72}" type="slidenum">
              <a:rPr lang="en-US" smtClean="0"/>
              <a:pPr/>
              <a:t>‹#›</a:t>
            </a:fld>
            <a:endParaRPr lang="en-US"/>
          </a:p>
        </p:txBody>
      </p:sp>
    </p:spTree>
    <p:extLst>
      <p:ext uri="{BB962C8B-B14F-4D97-AF65-F5344CB8AC3E}">
        <p14:creationId xmlns:p14="http://schemas.microsoft.com/office/powerpoint/2010/main" val="194268749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1FBBA69-CDFA-4184-9551-A7FAE58AFCFB}" type="datetime1">
              <a:rPr lang="en-US" smtClean="0"/>
              <a:t>10/25/2019</a:t>
            </a:fld>
            <a:endParaRPr lang="en-US"/>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smtClean="0"/>
              <a:t>Programming Part I</a:t>
            </a:r>
            <a:endParaRPr lang="en-US"/>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079337E-BC9D-42B3-8870-F61972B1EF72}" type="slidenum">
              <a:rPr lang="en-US" smtClean="0"/>
              <a:pPr/>
              <a:t>‹#›</a:t>
            </a:fld>
            <a:endParaRPr lang="en-US"/>
          </a:p>
        </p:txBody>
      </p:sp>
    </p:spTree>
    <p:extLst>
      <p:ext uri="{BB962C8B-B14F-4D97-AF65-F5344CB8AC3E}">
        <p14:creationId xmlns:p14="http://schemas.microsoft.com/office/powerpoint/2010/main" val="253995322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25461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41718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2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8.xml"/><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2971800"/>
          </a:xfrm>
        </p:spPr>
        <p:txBody>
          <a:bodyPr anchor="t">
            <a:normAutofit/>
          </a:bodyPr>
          <a:lstStyle/>
          <a:p>
            <a:r>
              <a:rPr lang="en-US" b="1" dirty="0" smtClean="0">
                <a:solidFill>
                  <a:srgbClr val="00B0F0"/>
                </a:solidFill>
              </a:rPr>
              <a:t>Asymmetric Encryption</a:t>
            </a:r>
            <a:br>
              <a:rPr lang="en-US" b="1" dirty="0" smtClean="0">
                <a:solidFill>
                  <a:srgbClr val="00B0F0"/>
                </a:solidFill>
              </a:rPr>
            </a:br>
            <a:r>
              <a:rPr lang="en-US" sz="2400" b="1" dirty="0">
                <a:solidFill>
                  <a:prstClr val="white"/>
                </a:solidFill>
              </a:rPr>
              <a:t>USNA SY110</a:t>
            </a:r>
            <a:r>
              <a:rPr lang="en-US" dirty="0" smtClean="0"/>
              <a:t/>
            </a:r>
            <a:br>
              <a:rPr lang="en-US" dirty="0" smtClean="0"/>
            </a:br>
            <a:endParaRPr lang="en-US" sz="2400" b="1" dirty="0">
              <a:solidFill>
                <a:schemeClr val="bg1"/>
              </a:solidFill>
            </a:endParaRPr>
          </a:p>
        </p:txBody>
      </p:sp>
      <p:sp>
        <p:nvSpPr>
          <p:cNvPr id="5" name="Title 1"/>
          <p:cNvSpPr txBox="1">
            <a:spLocks/>
          </p:cNvSpPr>
          <p:nvPr/>
        </p:nvSpPr>
        <p:spPr>
          <a:xfrm>
            <a:off x="5638800" y="5980924"/>
            <a:ext cx="2819400" cy="838200"/>
          </a:xfrm>
          <a:prstGeom prst="rect">
            <a:avLst/>
          </a:prstGeom>
        </p:spPr>
        <p:txBody>
          <a:bodyPr vert="horz" lIns="45720" tIns="0" rIns="45720" bIns="0" anchor="t">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algn="r">
              <a:defRPr/>
            </a:pPr>
            <a:r>
              <a:rPr lang="en-US" sz="2200" dirty="0">
                <a:solidFill>
                  <a:srgbClr val="00B0F0"/>
                </a:solidFill>
                <a:latin typeface="Lucida Sans"/>
              </a:rPr>
              <a:t>LCDR Brian Kiehl</a:t>
            </a:r>
          </a:p>
          <a:p>
            <a:pPr algn="r">
              <a:defRPr/>
            </a:pPr>
            <a:r>
              <a:rPr lang="en-US" sz="1400" dirty="0">
                <a:solidFill>
                  <a:srgbClr val="00B0F0"/>
                </a:solidFill>
                <a:latin typeface="Lucida Sans"/>
              </a:rPr>
              <a:t>Leahy 101  |  410.293.0953</a:t>
            </a:r>
          </a:p>
          <a:p>
            <a:pPr algn="r">
              <a:defRPr/>
            </a:pPr>
            <a:r>
              <a:rPr lang="en-US" sz="1400" dirty="0">
                <a:solidFill>
                  <a:srgbClr val="00B0F0"/>
                </a:solidFill>
                <a:latin typeface="Lucida Sans"/>
              </a:rPr>
              <a:t>kiehl@usna.edu</a:t>
            </a:r>
          </a:p>
        </p:txBody>
      </p:sp>
      <p:pic>
        <p:nvPicPr>
          <p:cNvPr id="4" name="Picture 2" descr="C:\Users\tortora\Downloads\120618-25earlyintelcolor3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05000"/>
            <a:ext cx="3657600" cy="389714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473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B0F0"/>
                </a:solidFill>
              </a:rPr>
              <a:t>Authentication</a:t>
            </a:r>
          </a:p>
        </p:txBody>
      </p:sp>
      <p:sp>
        <p:nvSpPr>
          <p:cNvPr id="3" name="Content Placeholder 2"/>
          <p:cNvSpPr>
            <a:spLocks noGrp="1"/>
          </p:cNvSpPr>
          <p:nvPr>
            <p:ph idx="1"/>
          </p:nvPr>
        </p:nvSpPr>
        <p:spPr>
          <a:xfrm>
            <a:off x="447238" y="1237149"/>
            <a:ext cx="5410200" cy="5577840"/>
          </a:xfrm>
        </p:spPr>
        <p:txBody>
          <a:bodyPr>
            <a:normAutofit fontScale="92500" lnSpcReduction="20000"/>
          </a:bodyPr>
          <a:lstStyle/>
          <a:p>
            <a:r>
              <a:rPr lang="en-US" dirty="0" smtClean="0"/>
              <a:t>This </a:t>
            </a:r>
            <a:r>
              <a:rPr lang="en-US" dirty="0"/>
              <a:t>provides a solution to </a:t>
            </a:r>
            <a:r>
              <a:rPr lang="en-US" dirty="0" smtClean="0"/>
              <a:t>Alice's </a:t>
            </a:r>
            <a:r>
              <a:rPr lang="en-US" i="1" dirty="0" smtClean="0">
                <a:solidFill>
                  <a:srgbClr val="FFFF00"/>
                </a:solidFill>
              </a:rPr>
              <a:t>confidentiality</a:t>
            </a:r>
            <a:r>
              <a:rPr lang="en-US" dirty="0"/>
              <a:t> </a:t>
            </a:r>
            <a:r>
              <a:rPr lang="en-US" dirty="0" smtClean="0"/>
              <a:t>problem</a:t>
            </a:r>
          </a:p>
          <a:p>
            <a:pPr lvl="1"/>
            <a:r>
              <a:rPr lang="en-US" dirty="0" smtClean="0"/>
              <a:t>She </a:t>
            </a:r>
            <a:r>
              <a:rPr lang="en-US" dirty="0"/>
              <a:t>knows only Bob can read </a:t>
            </a:r>
            <a:r>
              <a:rPr lang="en-US" dirty="0" smtClean="0"/>
              <a:t>her message </a:t>
            </a:r>
          </a:p>
          <a:p>
            <a:r>
              <a:rPr lang="en-US" dirty="0" smtClean="0"/>
              <a:t>However, Bob </a:t>
            </a:r>
            <a:r>
              <a:rPr lang="en-US" dirty="0"/>
              <a:t>has an </a:t>
            </a:r>
            <a:r>
              <a:rPr lang="en-US" i="1" dirty="0">
                <a:solidFill>
                  <a:srgbClr val="FFFF00"/>
                </a:solidFill>
              </a:rPr>
              <a:t>authentication</a:t>
            </a:r>
            <a:r>
              <a:rPr lang="en-US" dirty="0"/>
              <a:t> problem on his hands. </a:t>
            </a:r>
            <a:endParaRPr lang="en-US" dirty="0" smtClean="0"/>
          </a:p>
          <a:p>
            <a:pPr lvl="1"/>
            <a:r>
              <a:rPr lang="en-US" dirty="0" smtClean="0"/>
              <a:t>Yes</a:t>
            </a:r>
            <a:r>
              <a:rPr lang="en-US" dirty="0"/>
              <a:t>, he's received a message only he could </a:t>
            </a:r>
            <a:r>
              <a:rPr lang="en-US" dirty="0" smtClean="0"/>
              <a:t>read</a:t>
            </a:r>
          </a:p>
          <a:p>
            <a:pPr lvl="1"/>
            <a:r>
              <a:rPr lang="en-US" dirty="0" smtClean="0"/>
              <a:t>And </a:t>
            </a:r>
            <a:r>
              <a:rPr lang="en-US" dirty="0"/>
              <a:t>the message claims to have been sent by </a:t>
            </a:r>
            <a:r>
              <a:rPr lang="en-US" dirty="0" smtClean="0"/>
              <a:t>Alice</a:t>
            </a:r>
          </a:p>
          <a:p>
            <a:pPr lvl="1"/>
            <a:r>
              <a:rPr lang="en-US" dirty="0" smtClean="0"/>
              <a:t>But </a:t>
            </a:r>
            <a:r>
              <a:rPr lang="en-US" dirty="0"/>
              <a:t>he has no guarantees that it really did come from Alice</a:t>
            </a:r>
            <a:r>
              <a:rPr lang="en-US" dirty="0" smtClean="0"/>
              <a:t>.</a:t>
            </a:r>
          </a:p>
          <a:p>
            <a:pPr lvl="1"/>
            <a:r>
              <a:rPr lang="en-US" dirty="0" smtClean="0"/>
              <a:t>Anyone </a:t>
            </a:r>
            <a:r>
              <a:rPr lang="en-US" dirty="0"/>
              <a:t>can send a message to Bob using Bob's public key, since it's freely available</a:t>
            </a:r>
            <a:r>
              <a:rPr lang="en-US" dirty="0" smtClean="0"/>
              <a:t>.</a:t>
            </a:r>
          </a:p>
          <a:p>
            <a:pPr lvl="1"/>
            <a:endParaRPr lang="en-US" sz="900" dirty="0"/>
          </a:p>
          <a:p>
            <a:pPr marL="0" indent="0">
              <a:buNone/>
            </a:pPr>
            <a:r>
              <a:rPr lang="en-US" dirty="0" smtClean="0">
                <a:solidFill>
                  <a:srgbClr val="FFC000"/>
                </a:solidFill>
              </a:rPr>
              <a:t>We need a way to ensure authentication!</a:t>
            </a:r>
          </a:p>
          <a:p>
            <a:endParaRPr lang="en-US" dirty="0"/>
          </a:p>
        </p:txBody>
      </p:sp>
      <p:pic>
        <p:nvPicPr>
          <p:cNvPr id="8" name="Picture 7"/>
          <p:cNvPicPr>
            <a:picLocks noChangeAspect="1"/>
          </p:cNvPicPr>
          <p:nvPr/>
        </p:nvPicPr>
        <p:blipFill>
          <a:blip r:embed="rId3"/>
          <a:stretch>
            <a:fillRect/>
          </a:stretch>
        </p:blipFill>
        <p:spPr>
          <a:xfrm>
            <a:off x="7537485" y="1219171"/>
            <a:ext cx="967689" cy="1794907"/>
          </a:xfrm>
          <a:prstGeom prst="rect">
            <a:avLst/>
          </a:prstGeom>
        </p:spPr>
      </p:pic>
      <p:pic>
        <p:nvPicPr>
          <p:cNvPr id="1028" name="Picture 4" descr="Image result for confused spongebo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692" y="3794248"/>
            <a:ext cx="1679055" cy="23017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849779" y="3471082"/>
            <a:ext cx="914400" cy="646331"/>
          </a:xfrm>
          <a:prstGeom prst="rect">
            <a:avLst/>
          </a:prstGeom>
          <a:noFill/>
        </p:spPr>
        <p:txBody>
          <a:bodyPr wrap="square" rtlCol="0">
            <a:spAutoFit/>
          </a:bodyPr>
          <a:lstStyle/>
          <a:p>
            <a:r>
              <a:rPr lang="en-US" sz="3600" dirty="0"/>
              <a:t>?</a:t>
            </a:r>
            <a:endParaRPr lang="en-US" sz="3600" dirty="0"/>
          </a:p>
        </p:txBody>
      </p:sp>
      <p:sp>
        <p:nvSpPr>
          <p:cNvPr id="15" name="TextBox 14"/>
          <p:cNvSpPr txBox="1"/>
          <p:nvPr/>
        </p:nvSpPr>
        <p:spPr>
          <a:xfrm>
            <a:off x="7690260" y="3024394"/>
            <a:ext cx="1576100" cy="400110"/>
          </a:xfrm>
          <a:prstGeom prst="rect">
            <a:avLst/>
          </a:prstGeom>
          <a:noFill/>
        </p:spPr>
        <p:txBody>
          <a:bodyPr wrap="square" rtlCol="0">
            <a:spAutoFit/>
          </a:bodyPr>
          <a:lstStyle/>
          <a:p>
            <a:r>
              <a:rPr lang="en-US" sz="2000" dirty="0"/>
              <a:t>Alice</a:t>
            </a:r>
            <a:endParaRPr lang="en-US" sz="2000" dirty="0"/>
          </a:p>
        </p:txBody>
      </p:sp>
      <p:sp>
        <p:nvSpPr>
          <p:cNvPr id="12" name="TextBox 11"/>
          <p:cNvSpPr txBox="1"/>
          <p:nvPr/>
        </p:nvSpPr>
        <p:spPr>
          <a:xfrm>
            <a:off x="5976456" y="2940128"/>
            <a:ext cx="1576100" cy="400110"/>
          </a:xfrm>
          <a:prstGeom prst="rect">
            <a:avLst/>
          </a:prstGeom>
          <a:noFill/>
        </p:spPr>
        <p:txBody>
          <a:bodyPr wrap="square" rtlCol="0">
            <a:spAutoFit/>
          </a:bodyPr>
          <a:lstStyle/>
          <a:p>
            <a:r>
              <a:rPr lang="en-US" sz="2000" dirty="0">
                <a:solidFill>
                  <a:prstClr val="white"/>
                </a:solidFill>
              </a:rPr>
              <a:t>Eve</a:t>
            </a:r>
            <a:endParaRPr lang="en-US" sz="2000" dirty="0">
              <a:solidFill>
                <a:prstClr val="white"/>
              </a:solidFill>
            </a:endParaRPr>
          </a:p>
        </p:txBody>
      </p:sp>
      <p:pic>
        <p:nvPicPr>
          <p:cNvPr id="16" name="Picture 8" descr="Image result for eve disn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2" y="1366825"/>
            <a:ext cx="855617" cy="145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420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b="1" dirty="0">
                <a:solidFill>
                  <a:srgbClr val="00B0F0"/>
                </a:solidFill>
              </a:rPr>
              <a:t>Authenticate Using </a:t>
            </a:r>
            <a:r>
              <a:rPr lang="en-US" b="1" dirty="0" smtClean="0">
                <a:solidFill>
                  <a:srgbClr val="00B0F0"/>
                </a:solidFill>
              </a:rPr>
              <a:t>the Sender’s </a:t>
            </a:r>
            <a:br>
              <a:rPr lang="en-US" b="1" dirty="0" smtClean="0">
                <a:solidFill>
                  <a:srgbClr val="00B0F0"/>
                </a:solidFill>
              </a:rPr>
            </a:br>
            <a:r>
              <a:rPr lang="en-US" b="1" dirty="0" smtClean="0">
                <a:solidFill>
                  <a:srgbClr val="00B0F0"/>
                </a:solidFill>
              </a:rPr>
              <a:t>Key </a:t>
            </a:r>
            <a:r>
              <a:rPr lang="en-US" b="1" dirty="0">
                <a:solidFill>
                  <a:srgbClr val="00B0F0"/>
                </a:solidFill>
              </a:rPr>
              <a:t>Pair</a:t>
            </a:r>
          </a:p>
        </p:txBody>
      </p:sp>
      <p:sp>
        <p:nvSpPr>
          <p:cNvPr id="3" name="Content Placeholder 2"/>
          <p:cNvSpPr>
            <a:spLocks noGrp="1"/>
          </p:cNvSpPr>
          <p:nvPr>
            <p:ph idx="1"/>
          </p:nvPr>
        </p:nvSpPr>
        <p:spPr>
          <a:xfrm>
            <a:off x="-76200" y="1600200"/>
            <a:ext cx="3657600" cy="4709160"/>
          </a:xfrm>
        </p:spPr>
        <p:txBody>
          <a:bodyPr>
            <a:normAutofit fontScale="92500" lnSpcReduction="10000"/>
          </a:bodyPr>
          <a:lstStyle/>
          <a:p>
            <a:r>
              <a:rPr lang="en-US" dirty="0" smtClean="0"/>
              <a:t>Alice encrypts her message with her private key. Bob decrypts the message with Alice’s public key.</a:t>
            </a:r>
          </a:p>
          <a:p>
            <a:r>
              <a:rPr lang="en-US" dirty="0" smtClean="0"/>
              <a:t>If the message correctly decrypts with Alice’s public key, what does Bob know?</a:t>
            </a:r>
          </a:p>
          <a:p>
            <a:pPr lvl="1"/>
            <a:r>
              <a:rPr lang="en-US" dirty="0"/>
              <a:t>T</a:t>
            </a:r>
            <a:r>
              <a:rPr lang="en-US" dirty="0" smtClean="0"/>
              <a:t>hat the message could only have been encrypted by someone possessing Alice’s private key. </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pic>
        <p:nvPicPr>
          <p:cNvPr id="6" name="Picture 5"/>
          <p:cNvPicPr>
            <a:picLocks noChangeAspect="1"/>
          </p:cNvPicPr>
          <p:nvPr/>
        </p:nvPicPr>
        <p:blipFill>
          <a:blip r:embed="rId3"/>
          <a:stretch>
            <a:fillRect/>
          </a:stretch>
        </p:blipFill>
        <p:spPr>
          <a:xfrm>
            <a:off x="3508117" y="1600200"/>
            <a:ext cx="5602157" cy="4201618"/>
          </a:xfrm>
          <a:prstGeom prst="rect">
            <a:avLst/>
          </a:prstGeom>
        </p:spPr>
      </p:pic>
      <p:sp>
        <p:nvSpPr>
          <p:cNvPr id="7" name="Rectangle 6"/>
          <p:cNvSpPr/>
          <p:nvPr/>
        </p:nvSpPr>
        <p:spPr>
          <a:xfrm>
            <a:off x="4267200" y="2271010"/>
            <a:ext cx="685800" cy="620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0" descr="Image result for alice dis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4721" y="2271012"/>
            <a:ext cx="405196" cy="7544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5400000">
            <a:off x="5901498" y="3835370"/>
            <a:ext cx="835570" cy="30373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07284" y="2257380"/>
            <a:ext cx="762000" cy="59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Image result for spongebo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1572" y="2257380"/>
            <a:ext cx="873424" cy="72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85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B0F0"/>
                </a:solidFill>
              </a:rPr>
              <a:t>Authentication</a:t>
            </a:r>
          </a:p>
        </p:txBody>
      </p:sp>
      <p:sp>
        <p:nvSpPr>
          <p:cNvPr id="3" name="Content Placeholder 2"/>
          <p:cNvSpPr>
            <a:spLocks noGrp="1"/>
          </p:cNvSpPr>
          <p:nvPr>
            <p:ph idx="1"/>
          </p:nvPr>
        </p:nvSpPr>
        <p:spPr>
          <a:xfrm>
            <a:off x="35560" y="1280160"/>
            <a:ext cx="5916198" cy="5577840"/>
          </a:xfrm>
        </p:spPr>
        <p:txBody>
          <a:bodyPr>
            <a:normAutofit/>
          </a:bodyPr>
          <a:lstStyle/>
          <a:p>
            <a:r>
              <a:rPr lang="en-US" dirty="0" smtClean="0"/>
              <a:t>Now Bob’s </a:t>
            </a:r>
            <a:r>
              <a:rPr lang="en-US" i="1" dirty="0" smtClean="0">
                <a:solidFill>
                  <a:srgbClr val="FFFF00"/>
                </a:solidFill>
              </a:rPr>
              <a:t>authentication</a:t>
            </a:r>
            <a:r>
              <a:rPr lang="en-US" dirty="0"/>
              <a:t> </a:t>
            </a:r>
            <a:r>
              <a:rPr lang="en-US" dirty="0" smtClean="0"/>
              <a:t>problem has been solved</a:t>
            </a:r>
          </a:p>
          <a:p>
            <a:pPr lvl="1"/>
            <a:r>
              <a:rPr lang="en-US" dirty="0" smtClean="0"/>
              <a:t>He knows the message must have been sent by Alice </a:t>
            </a:r>
          </a:p>
          <a:p>
            <a:r>
              <a:rPr lang="en-US" dirty="0" smtClean="0"/>
              <a:t>However, Eve or anyone else seeing the encrypted message could decrypt it using Alice’s public key—which is freely available.</a:t>
            </a:r>
          </a:p>
          <a:p>
            <a:pPr lvl="1"/>
            <a:r>
              <a:rPr lang="en-US" dirty="0" smtClean="0"/>
              <a:t>The </a:t>
            </a:r>
            <a:r>
              <a:rPr lang="en-US" i="1" dirty="0" smtClean="0">
                <a:solidFill>
                  <a:srgbClr val="FFFF00"/>
                </a:solidFill>
              </a:rPr>
              <a:t>confidentiality</a:t>
            </a:r>
            <a:r>
              <a:rPr lang="en-US" i="1" dirty="0" smtClean="0"/>
              <a:t> </a:t>
            </a:r>
            <a:r>
              <a:rPr lang="en-US" dirty="0" smtClean="0"/>
              <a:t>is not guaranteed.</a:t>
            </a:r>
          </a:p>
          <a:p>
            <a:r>
              <a:rPr lang="en-US" dirty="0" smtClean="0"/>
              <a:t>Can we combine the first two techniques to achieve both </a:t>
            </a:r>
            <a:r>
              <a:rPr lang="en-US" i="1" dirty="0" smtClean="0">
                <a:solidFill>
                  <a:srgbClr val="FFFF00"/>
                </a:solidFill>
              </a:rPr>
              <a:t>authentication</a:t>
            </a:r>
            <a:r>
              <a:rPr lang="en-US" i="1" dirty="0" smtClean="0"/>
              <a:t> </a:t>
            </a:r>
            <a:r>
              <a:rPr lang="en-US" dirty="0" smtClean="0"/>
              <a:t>and </a:t>
            </a:r>
            <a:r>
              <a:rPr lang="en-US" i="1" dirty="0" smtClean="0">
                <a:solidFill>
                  <a:srgbClr val="FFFF00"/>
                </a:solidFill>
              </a:rPr>
              <a:t>confidentiality</a:t>
            </a:r>
            <a:r>
              <a:rPr lang="en-US" dirty="0" smtClean="0"/>
              <a:t>?</a:t>
            </a:r>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hade val="50000"/>
                  </a:prstClr>
                </a:solidFill>
              </a:rPr>
              <a:pPr/>
              <a:t>12</a:t>
            </a:fld>
            <a:endParaRPr lang="en-US">
              <a:solidFill>
                <a:prstClr val="white">
                  <a:shade val="50000"/>
                </a:prstClr>
              </a:solidFill>
            </a:endParaRPr>
          </a:p>
        </p:txBody>
      </p:sp>
      <p:pic>
        <p:nvPicPr>
          <p:cNvPr id="8" name="Picture 7"/>
          <p:cNvPicPr>
            <a:picLocks noChangeAspect="1"/>
          </p:cNvPicPr>
          <p:nvPr/>
        </p:nvPicPr>
        <p:blipFill>
          <a:blip r:embed="rId3"/>
          <a:stretch>
            <a:fillRect/>
          </a:stretch>
        </p:blipFill>
        <p:spPr>
          <a:xfrm>
            <a:off x="7901067" y="1905002"/>
            <a:ext cx="967689" cy="1794907"/>
          </a:xfrm>
          <a:prstGeom prst="rect">
            <a:avLst/>
          </a:prstGeom>
        </p:spPr>
      </p:pic>
      <p:sp>
        <p:nvSpPr>
          <p:cNvPr id="14" name="TextBox 13"/>
          <p:cNvSpPr txBox="1"/>
          <p:nvPr/>
        </p:nvSpPr>
        <p:spPr>
          <a:xfrm>
            <a:off x="6340038" y="3625959"/>
            <a:ext cx="1576100" cy="400110"/>
          </a:xfrm>
          <a:prstGeom prst="rect">
            <a:avLst/>
          </a:prstGeom>
          <a:noFill/>
        </p:spPr>
        <p:txBody>
          <a:bodyPr wrap="square" rtlCol="0">
            <a:spAutoFit/>
          </a:bodyPr>
          <a:lstStyle/>
          <a:p>
            <a:r>
              <a:rPr lang="en-US" sz="2000" dirty="0">
                <a:solidFill>
                  <a:prstClr val="white"/>
                </a:solidFill>
              </a:rPr>
              <a:t>Eve</a:t>
            </a:r>
            <a:endParaRPr lang="en-US" sz="2000" dirty="0">
              <a:solidFill>
                <a:prstClr val="white"/>
              </a:solidFill>
            </a:endParaRPr>
          </a:p>
        </p:txBody>
      </p:sp>
      <p:sp>
        <p:nvSpPr>
          <p:cNvPr id="15" name="TextBox 14"/>
          <p:cNvSpPr txBox="1"/>
          <p:nvPr/>
        </p:nvSpPr>
        <p:spPr>
          <a:xfrm>
            <a:off x="8053842" y="3710225"/>
            <a:ext cx="1576100" cy="400110"/>
          </a:xfrm>
          <a:prstGeom prst="rect">
            <a:avLst/>
          </a:prstGeom>
          <a:noFill/>
        </p:spPr>
        <p:txBody>
          <a:bodyPr wrap="square" rtlCol="0">
            <a:spAutoFit/>
          </a:bodyPr>
          <a:lstStyle/>
          <a:p>
            <a:r>
              <a:rPr lang="en-US" sz="2000" dirty="0">
                <a:solidFill>
                  <a:prstClr val="white"/>
                </a:solidFill>
              </a:rPr>
              <a:t>Alice</a:t>
            </a:r>
            <a:endParaRPr lang="en-US" sz="2000" dirty="0">
              <a:solidFill>
                <a:prstClr val="white"/>
              </a:solidFill>
            </a:endParaRPr>
          </a:p>
        </p:txBody>
      </p:sp>
      <p:pic>
        <p:nvPicPr>
          <p:cNvPr id="12" name="Picture 4" descr="Image result for spongebo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363" y="4865353"/>
            <a:ext cx="2176988" cy="1802949"/>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5562602" y="4267514"/>
            <a:ext cx="1780363" cy="1038049"/>
          </a:xfrm>
          <a:prstGeom prst="cloudCallout">
            <a:avLst>
              <a:gd name="adj1" fmla="val 54837"/>
              <a:gd name="adj2" fmla="val 5849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Alice sent this!</a:t>
            </a:r>
            <a:endParaRPr lang="en-US" dirty="0"/>
          </a:p>
        </p:txBody>
      </p:sp>
      <p:pic>
        <p:nvPicPr>
          <p:cNvPr id="11" name="Picture 8" descr="Image result for eve disn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0984" y="2052656"/>
            <a:ext cx="855617" cy="145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71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013200" y="1752600"/>
            <a:ext cx="4978400" cy="3733800"/>
          </a:xfrm>
          <a:prstGeom prst="rect">
            <a:avLst/>
          </a:prstGeom>
        </p:spPr>
      </p:pic>
      <p:sp>
        <p:nvSpPr>
          <p:cNvPr id="2" name="Title 1"/>
          <p:cNvSpPr>
            <a:spLocks noGrp="1"/>
          </p:cNvSpPr>
          <p:nvPr>
            <p:ph type="title"/>
          </p:nvPr>
        </p:nvSpPr>
        <p:spPr>
          <a:xfrm>
            <a:off x="457200" y="152400"/>
            <a:ext cx="8229600" cy="1143000"/>
          </a:xfrm>
        </p:spPr>
        <p:txBody>
          <a:bodyPr>
            <a:noAutofit/>
          </a:bodyPr>
          <a:lstStyle/>
          <a:p>
            <a:r>
              <a:rPr lang="en-US" b="1" dirty="0">
                <a:solidFill>
                  <a:srgbClr val="00B0F0"/>
                </a:solidFill>
              </a:rPr>
              <a:t>Confidential </a:t>
            </a:r>
            <a:r>
              <a:rPr lang="en-US" b="1" u="sng" dirty="0">
                <a:solidFill>
                  <a:srgbClr val="00B0F0"/>
                </a:solidFill>
              </a:rPr>
              <a:t>and</a:t>
            </a:r>
            <a:r>
              <a:rPr lang="en-US" b="1" dirty="0">
                <a:solidFill>
                  <a:srgbClr val="00B0F0"/>
                </a:solidFill>
              </a:rPr>
              <a:t> Authenticated Communications</a:t>
            </a:r>
          </a:p>
        </p:txBody>
      </p:sp>
      <p:sp>
        <p:nvSpPr>
          <p:cNvPr id="3" name="Content Placeholder 2"/>
          <p:cNvSpPr>
            <a:spLocks noGrp="1"/>
          </p:cNvSpPr>
          <p:nvPr>
            <p:ph idx="1"/>
          </p:nvPr>
        </p:nvSpPr>
        <p:spPr>
          <a:xfrm>
            <a:off x="120344" y="1295400"/>
            <a:ext cx="3657600" cy="5257800"/>
          </a:xfrm>
        </p:spPr>
        <p:txBody>
          <a:bodyPr>
            <a:normAutofit fontScale="92500" lnSpcReduction="20000"/>
          </a:bodyPr>
          <a:lstStyle/>
          <a:p>
            <a:r>
              <a:rPr lang="en-US" dirty="0" smtClean="0"/>
              <a:t>In this scenario, the previous methods are combined.</a:t>
            </a:r>
          </a:p>
          <a:p>
            <a:r>
              <a:rPr lang="en-US" dirty="0" smtClean="0"/>
              <a:t>Alice encrypts the message first with her private key, then Bob’s public key.</a:t>
            </a:r>
          </a:p>
          <a:p>
            <a:pPr lvl="1"/>
            <a:r>
              <a:rPr lang="en-US" dirty="0" smtClean="0"/>
              <a:t>Double encryption</a:t>
            </a:r>
          </a:p>
          <a:p>
            <a:r>
              <a:rPr lang="en-US" dirty="0" smtClean="0"/>
              <a:t>Bob decrypts the message, first with his private key, then with Alice’s public key.</a:t>
            </a:r>
          </a:p>
          <a:p>
            <a:pPr lvl="1"/>
            <a:r>
              <a:rPr lang="en-US" dirty="0" smtClean="0"/>
              <a:t>Double decryption</a:t>
            </a:r>
          </a:p>
          <a:p>
            <a:r>
              <a:rPr lang="en-US" dirty="0" smtClean="0"/>
              <a:t>Now, both </a:t>
            </a:r>
            <a:r>
              <a:rPr lang="en-US" i="1" dirty="0" smtClean="0">
                <a:solidFill>
                  <a:srgbClr val="FFFF00"/>
                </a:solidFill>
              </a:rPr>
              <a:t>authentication</a:t>
            </a:r>
            <a:r>
              <a:rPr lang="en-US" dirty="0" smtClean="0"/>
              <a:t> and </a:t>
            </a:r>
            <a:r>
              <a:rPr lang="en-US" i="1" dirty="0" smtClean="0">
                <a:solidFill>
                  <a:srgbClr val="FFFF00"/>
                </a:solidFill>
              </a:rPr>
              <a:t>confidentiality</a:t>
            </a:r>
            <a:r>
              <a:rPr lang="en-US" dirty="0" smtClean="0"/>
              <a:t> are achieved!</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sp>
        <p:nvSpPr>
          <p:cNvPr id="7" name="Rectangle 6"/>
          <p:cNvSpPr/>
          <p:nvPr/>
        </p:nvSpPr>
        <p:spPr>
          <a:xfrm>
            <a:off x="4558260" y="2092421"/>
            <a:ext cx="685800" cy="620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0" descr="Image result for alice dis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665" y="2092421"/>
            <a:ext cx="366010" cy="681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486650" y="2092423"/>
            <a:ext cx="762000" cy="59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Image result for spongebo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2" y="2097809"/>
            <a:ext cx="765431" cy="6339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75936" y="5064292"/>
            <a:ext cx="1074920" cy="3464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24600" y="4841696"/>
            <a:ext cx="685800" cy="620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Image result for eve disn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8726" y="4576897"/>
            <a:ext cx="518818" cy="88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25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B0F0"/>
                </a:solidFill>
              </a:rPr>
              <a:t>Digital</a:t>
            </a:r>
            <a:r>
              <a:rPr lang="en-US" dirty="0" smtClean="0"/>
              <a:t> </a:t>
            </a:r>
            <a:r>
              <a:rPr lang="en-US" b="1" dirty="0">
                <a:solidFill>
                  <a:srgbClr val="00B0F0"/>
                </a:solidFill>
              </a:rPr>
              <a:t>Signatures</a:t>
            </a:r>
          </a:p>
        </p:txBody>
      </p:sp>
      <p:sp>
        <p:nvSpPr>
          <p:cNvPr id="3" name="Content Placeholder 2"/>
          <p:cNvSpPr>
            <a:spLocks noGrp="1"/>
          </p:cNvSpPr>
          <p:nvPr>
            <p:ph idx="1"/>
          </p:nvPr>
        </p:nvSpPr>
        <p:spPr>
          <a:xfrm>
            <a:off x="172386" y="3886200"/>
            <a:ext cx="8971614" cy="2895600"/>
          </a:xfrm>
        </p:spPr>
        <p:txBody>
          <a:bodyPr>
            <a:normAutofit fontScale="92500" lnSpcReduction="20000"/>
          </a:bodyPr>
          <a:lstStyle/>
          <a:p>
            <a:r>
              <a:rPr lang="en-US" dirty="0" smtClean="0"/>
              <a:t>Now, suppose Alice and Bob are negotiating a legal contract.</a:t>
            </a:r>
          </a:p>
          <a:p>
            <a:r>
              <a:rPr lang="en-US" dirty="0" smtClean="0"/>
              <a:t>Alice sends Bob the contract, and Bob uses asymmetric encryption to guarantee both </a:t>
            </a:r>
            <a:r>
              <a:rPr lang="en-US" i="1" dirty="0" smtClean="0">
                <a:solidFill>
                  <a:srgbClr val="FFFF00"/>
                </a:solidFill>
              </a:rPr>
              <a:t>authentication</a:t>
            </a:r>
            <a:r>
              <a:rPr lang="en-US" i="1" dirty="0" smtClean="0"/>
              <a:t> </a:t>
            </a:r>
            <a:r>
              <a:rPr lang="en-US" dirty="0" smtClean="0"/>
              <a:t>and </a:t>
            </a:r>
            <a:r>
              <a:rPr lang="en-US" i="1" dirty="0" smtClean="0">
                <a:solidFill>
                  <a:srgbClr val="FFFF00"/>
                </a:solidFill>
              </a:rPr>
              <a:t>confidentiality</a:t>
            </a:r>
            <a:r>
              <a:rPr lang="en-US" dirty="0" smtClean="0"/>
              <a:t>.</a:t>
            </a:r>
          </a:p>
          <a:p>
            <a:r>
              <a:rPr lang="en-US" dirty="0" smtClean="0"/>
              <a:t>However, Bob wants a way to be able to prove that Alice sent the contract—</a:t>
            </a:r>
            <a:r>
              <a:rPr lang="en-US" i="1" dirty="0" smtClean="0">
                <a:solidFill>
                  <a:srgbClr val="FFFF00"/>
                </a:solidFill>
              </a:rPr>
              <a:t>non-repudiation</a:t>
            </a:r>
            <a:r>
              <a:rPr lang="en-US" dirty="0" smtClean="0"/>
              <a:t>.</a:t>
            </a:r>
          </a:p>
          <a:p>
            <a:r>
              <a:rPr lang="en-US" dirty="0" smtClean="0"/>
              <a:t>He also wants a way to ensure the content of the contract has not been altered—</a:t>
            </a:r>
            <a:r>
              <a:rPr lang="en-US" i="1" dirty="0" smtClean="0">
                <a:solidFill>
                  <a:srgbClr val="FFFF00"/>
                </a:solidFill>
              </a:rPr>
              <a:t>integrity</a:t>
            </a:r>
            <a:r>
              <a:rPr lang="en-US" dirty="0" smtClean="0"/>
              <a: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pic>
        <p:nvPicPr>
          <p:cNvPr id="9" name="Picture 8"/>
          <p:cNvPicPr>
            <a:picLocks noChangeAspect="1"/>
          </p:cNvPicPr>
          <p:nvPr/>
        </p:nvPicPr>
        <p:blipFill>
          <a:blip r:embed="rId3"/>
          <a:stretch>
            <a:fillRect/>
          </a:stretch>
        </p:blipFill>
        <p:spPr>
          <a:xfrm>
            <a:off x="2412350" y="1111612"/>
            <a:ext cx="1371600" cy="2544097"/>
          </a:xfrm>
          <a:prstGeom prst="rect">
            <a:avLst/>
          </a:prstGeom>
        </p:spPr>
      </p:pic>
      <p:sp>
        <p:nvSpPr>
          <p:cNvPr id="10" name="TextBox 9"/>
          <p:cNvSpPr txBox="1"/>
          <p:nvPr/>
        </p:nvSpPr>
        <p:spPr>
          <a:xfrm>
            <a:off x="3352800" y="3255597"/>
            <a:ext cx="1576100" cy="400110"/>
          </a:xfrm>
          <a:prstGeom prst="rect">
            <a:avLst/>
          </a:prstGeom>
          <a:noFill/>
        </p:spPr>
        <p:txBody>
          <a:bodyPr wrap="square" rtlCol="0">
            <a:spAutoFit/>
          </a:bodyPr>
          <a:lstStyle/>
          <a:p>
            <a:r>
              <a:rPr lang="en-US" sz="2000" dirty="0">
                <a:solidFill>
                  <a:prstClr val="white"/>
                </a:solidFill>
              </a:rPr>
              <a:t>Alice</a:t>
            </a:r>
            <a:endParaRPr lang="en-US" sz="2000" dirty="0">
              <a:solidFill>
                <a:prstClr val="white"/>
              </a:solidFill>
            </a:endParaRPr>
          </a:p>
        </p:txBody>
      </p:sp>
      <p:pic>
        <p:nvPicPr>
          <p:cNvPr id="7" name="Picture 6"/>
          <p:cNvPicPr>
            <a:picLocks noChangeAspect="1"/>
          </p:cNvPicPr>
          <p:nvPr/>
        </p:nvPicPr>
        <p:blipFill>
          <a:blip r:embed="rId4"/>
          <a:stretch>
            <a:fillRect/>
          </a:stretch>
        </p:blipFill>
        <p:spPr>
          <a:xfrm>
            <a:off x="4724400" y="1113020"/>
            <a:ext cx="2861872" cy="2146404"/>
          </a:xfrm>
          <a:prstGeom prst="rect">
            <a:avLst/>
          </a:prstGeom>
        </p:spPr>
      </p:pic>
      <p:sp>
        <p:nvSpPr>
          <p:cNvPr id="13" name="TextBox 12"/>
          <p:cNvSpPr txBox="1"/>
          <p:nvPr/>
        </p:nvSpPr>
        <p:spPr>
          <a:xfrm>
            <a:off x="4800600" y="3243324"/>
            <a:ext cx="2642900" cy="400110"/>
          </a:xfrm>
          <a:prstGeom prst="rect">
            <a:avLst/>
          </a:prstGeom>
          <a:noFill/>
        </p:spPr>
        <p:txBody>
          <a:bodyPr wrap="square" rtlCol="0">
            <a:spAutoFit/>
          </a:bodyPr>
          <a:lstStyle/>
          <a:p>
            <a:r>
              <a:rPr lang="en-US" sz="2000" dirty="0">
                <a:solidFill>
                  <a:prstClr val="white"/>
                </a:solidFill>
              </a:rPr>
              <a:t>Lawyer (Sponge) Bob</a:t>
            </a:r>
            <a:endParaRPr lang="en-US" sz="2000" dirty="0">
              <a:solidFill>
                <a:prstClr val="white"/>
              </a:solidFill>
            </a:endParaRPr>
          </a:p>
        </p:txBody>
      </p:sp>
    </p:spTree>
    <p:extLst>
      <p:ext uri="{BB962C8B-B14F-4D97-AF65-F5344CB8AC3E}">
        <p14:creationId xmlns:p14="http://schemas.microsoft.com/office/powerpoint/2010/main" val="625983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B0F0"/>
                </a:solidFill>
              </a:rPr>
              <a:t>Digital</a:t>
            </a:r>
            <a:r>
              <a:rPr lang="en-US" dirty="0" smtClean="0"/>
              <a:t> </a:t>
            </a:r>
            <a:r>
              <a:rPr lang="en-US" b="1" dirty="0">
                <a:solidFill>
                  <a:srgbClr val="00B0F0"/>
                </a:solidFill>
              </a:rPr>
              <a:t>Signatures</a:t>
            </a:r>
          </a:p>
        </p:txBody>
      </p:sp>
      <p:sp>
        <p:nvSpPr>
          <p:cNvPr id="3" name="Content Placeholder 2"/>
          <p:cNvSpPr>
            <a:spLocks noGrp="1"/>
          </p:cNvSpPr>
          <p:nvPr>
            <p:ph idx="1"/>
          </p:nvPr>
        </p:nvSpPr>
        <p:spPr>
          <a:xfrm>
            <a:off x="172387" y="1173165"/>
            <a:ext cx="3582968" cy="5913437"/>
          </a:xfrm>
        </p:spPr>
        <p:txBody>
          <a:bodyPr>
            <a:normAutofit fontScale="55000" lnSpcReduction="20000"/>
          </a:bodyPr>
          <a:lstStyle/>
          <a:p>
            <a:r>
              <a:rPr lang="en-US" dirty="0" smtClean="0"/>
              <a:t>Method for providing </a:t>
            </a:r>
            <a:r>
              <a:rPr lang="en-US" i="1" dirty="0" smtClean="0"/>
              <a:t>non-repudiation </a:t>
            </a:r>
            <a:r>
              <a:rPr lang="en-US" dirty="0" smtClean="0"/>
              <a:t>and </a:t>
            </a:r>
            <a:r>
              <a:rPr lang="en-US" i="1" dirty="0" smtClean="0"/>
              <a:t>integrity</a:t>
            </a:r>
            <a:endParaRPr lang="en-US" dirty="0" smtClean="0"/>
          </a:p>
          <a:p>
            <a:pPr marL="584200" indent="-296863">
              <a:buFont typeface="+mj-lt"/>
              <a:buAutoNum type="arabicPeriod"/>
            </a:pPr>
            <a:r>
              <a:rPr lang="en-US" dirty="0" smtClean="0"/>
              <a:t>The sender computes a </a:t>
            </a:r>
            <a:r>
              <a:rPr lang="en-US" i="1" dirty="0" smtClean="0"/>
              <a:t>hash</a:t>
            </a:r>
            <a:r>
              <a:rPr lang="en-US" dirty="0" smtClean="0"/>
              <a:t> of the original message (providing </a:t>
            </a:r>
            <a:r>
              <a:rPr lang="en-US" dirty="0" smtClean="0">
                <a:solidFill>
                  <a:srgbClr val="FFFF00"/>
                </a:solidFill>
              </a:rPr>
              <a:t>integrity</a:t>
            </a:r>
            <a:r>
              <a:rPr lang="en-US" dirty="0" smtClean="0"/>
              <a:t>)</a:t>
            </a:r>
          </a:p>
          <a:p>
            <a:pPr marL="584200" indent="-296863">
              <a:buFont typeface="+mj-lt"/>
              <a:buAutoNum type="arabicPeriod"/>
            </a:pPr>
            <a:r>
              <a:rPr lang="en-US" dirty="0" smtClean="0"/>
              <a:t>Encrypts that hash with their </a:t>
            </a:r>
            <a:r>
              <a:rPr lang="en-US" i="1" dirty="0" smtClean="0"/>
              <a:t>private key </a:t>
            </a:r>
            <a:r>
              <a:rPr lang="en-US" dirty="0" smtClean="0"/>
              <a:t>(providing </a:t>
            </a:r>
            <a:r>
              <a:rPr lang="en-US" dirty="0" smtClean="0">
                <a:solidFill>
                  <a:srgbClr val="FFFF00"/>
                </a:solidFill>
              </a:rPr>
              <a:t>non-repudiation</a:t>
            </a:r>
            <a:r>
              <a:rPr lang="en-US" dirty="0" smtClean="0"/>
              <a:t>)</a:t>
            </a:r>
          </a:p>
          <a:p>
            <a:pPr marL="584200" indent="-296863">
              <a:buFont typeface="+mj-lt"/>
              <a:buAutoNum type="arabicPeriod"/>
            </a:pPr>
            <a:r>
              <a:rPr lang="en-US" dirty="0" smtClean="0"/>
              <a:t>Sends the result (which is the digital signature) along with a copy of the un-encrypted message.</a:t>
            </a:r>
          </a:p>
          <a:p>
            <a:r>
              <a:rPr lang="en-US" dirty="0" smtClean="0"/>
              <a:t>Verify the signature</a:t>
            </a:r>
          </a:p>
          <a:p>
            <a:pPr marL="584200" indent="-296863">
              <a:buFont typeface="+mj-lt"/>
              <a:buAutoNum type="arabicPeriod"/>
            </a:pPr>
            <a:r>
              <a:rPr lang="en-US" dirty="0" smtClean="0"/>
              <a:t>Take the contract, hash it, and compare the result with what you get when you decrypt the digital signature with the sender’s public key.</a:t>
            </a:r>
          </a:p>
          <a:p>
            <a:pPr marL="584200" indent="-296863">
              <a:buFont typeface="+mj-lt"/>
              <a:buAutoNum type="arabicPeriod"/>
            </a:pPr>
            <a:r>
              <a:rPr lang="en-US" dirty="0" smtClean="0"/>
              <a:t>If it matches, then the message must be the same as what the sender sent.</a:t>
            </a:r>
          </a:p>
          <a:p>
            <a:pPr marL="849313" lvl="1" indent="-160338"/>
            <a:r>
              <a:rPr lang="en-US" dirty="0" smtClean="0"/>
              <a:t>Only the sender can encrypt something that decrypts properly with the sender’s key.</a:t>
            </a:r>
          </a:p>
          <a:p>
            <a:pPr marL="849313" lvl="1" indent="-160338"/>
            <a:r>
              <a:rPr lang="en-US" dirty="0" smtClean="0"/>
              <a:t>The message can’t have been modified because the hash value would’ve changed.</a:t>
            </a:r>
          </a:p>
          <a:p>
            <a:pPr marL="265176" indent="0">
              <a:buNone/>
            </a:pPr>
            <a:r>
              <a:rPr lang="en-US" b="1" dirty="0" smtClean="0">
                <a:solidFill>
                  <a:srgbClr val="FFFF00"/>
                </a:solidFill>
              </a:rPr>
              <a:t>One can combine digital signatures and asymmetric encryption!</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sp>
        <p:nvSpPr>
          <p:cNvPr id="11" name="TextBox 10"/>
          <p:cNvSpPr txBox="1"/>
          <p:nvPr/>
        </p:nvSpPr>
        <p:spPr>
          <a:xfrm>
            <a:off x="6350316" y="5536051"/>
            <a:ext cx="2641284" cy="116955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400" dirty="0">
                <a:solidFill>
                  <a:schemeClr val="tx2"/>
                </a:solidFill>
              </a:rPr>
              <a:t>Combining digital signatures and asymmetric encryption results in data </a:t>
            </a:r>
            <a:r>
              <a:rPr lang="en-US" sz="1400" i="1" dirty="0">
                <a:solidFill>
                  <a:schemeClr val="tx2"/>
                </a:solidFill>
              </a:rPr>
              <a:t>authentication</a:t>
            </a:r>
            <a:r>
              <a:rPr lang="en-US" sz="1400" dirty="0">
                <a:solidFill>
                  <a:schemeClr val="tx2"/>
                </a:solidFill>
              </a:rPr>
              <a:t>, </a:t>
            </a:r>
            <a:r>
              <a:rPr lang="en-US" sz="1400" i="1" dirty="0">
                <a:solidFill>
                  <a:schemeClr val="tx2"/>
                </a:solidFill>
              </a:rPr>
              <a:t>confidentiality</a:t>
            </a:r>
            <a:r>
              <a:rPr lang="en-US" sz="1400" dirty="0">
                <a:solidFill>
                  <a:schemeClr val="tx2"/>
                </a:solidFill>
              </a:rPr>
              <a:t>, </a:t>
            </a:r>
            <a:r>
              <a:rPr lang="en-US" sz="1400" i="1" dirty="0">
                <a:solidFill>
                  <a:schemeClr val="tx2"/>
                </a:solidFill>
              </a:rPr>
              <a:t>integrity</a:t>
            </a:r>
            <a:r>
              <a:rPr lang="en-US" sz="1400" dirty="0">
                <a:solidFill>
                  <a:schemeClr val="tx2"/>
                </a:solidFill>
              </a:rPr>
              <a:t>, and </a:t>
            </a:r>
            <a:r>
              <a:rPr lang="en-US" sz="1400" i="1" dirty="0">
                <a:solidFill>
                  <a:schemeClr val="tx2"/>
                </a:solidFill>
              </a:rPr>
              <a:t>non-repudiation</a:t>
            </a:r>
            <a:r>
              <a:rPr lang="en-US" sz="1400" dirty="0">
                <a:solidFill>
                  <a:schemeClr val="tx2"/>
                </a:solidFill>
              </a:rPr>
              <a:t>.</a:t>
            </a:r>
            <a:endParaRPr lang="en-US" sz="1400" dirty="0">
              <a:solidFill>
                <a:schemeClr val="tx2"/>
              </a:solidFill>
            </a:endParaRPr>
          </a:p>
        </p:txBody>
      </p:sp>
      <p:pic>
        <p:nvPicPr>
          <p:cNvPr id="8" name="Picture 7"/>
          <p:cNvPicPr>
            <a:picLocks noChangeAspect="1"/>
          </p:cNvPicPr>
          <p:nvPr/>
        </p:nvPicPr>
        <p:blipFill>
          <a:blip r:embed="rId3"/>
          <a:stretch>
            <a:fillRect/>
          </a:stretch>
        </p:blipFill>
        <p:spPr>
          <a:xfrm>
            <a:off x="3718341" y="1295400"/>
            <a:ext cx="5358984" cy="4019238"/>
          </a:xfrm>
          <a:prstGeom prst="rect">
            <a:avLst/>
          </a:prstGeom>
        </p:spPr>
      </p:pic>
      <p:sp>
        <p:nvSpPr>
          <p:cNvPr id="9" name="Rectangle 8"/>
          <p:cNvSpPr/>
          <p:nvPr/>
        </p:nvSpPr>
        <p:spPr>
          <a:xfrm>
            <a:off x="4436937" y="1677650"/>
            <a:ext cx="685800" cy="620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Image result for alice dis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1987" y="1638968"/>
            <a:ext cx="366010" cy="681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484937" y="1691392"/>
            <a:ext cx="762000" cy="59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Image result for spongebo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8588" y="1635223"/>
            <a:ext cx="765431" cy="6339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816657" y="4602835"/>
            <a:ext cx="685800" cy="620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50316" y="4676304"/>
            <a:ext cx="685800" cy="6203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9002" y="2326623"/>
            <a:ext cx="1066800" cy="415498"/>
          </a:xfrm>
          <a:prstGeom prst="rect">
            <a:avLst/>
          </a:prstGeom>
          <a:noFill/>
        </p:spPr>
        <p:txBody>
          <a:bodyPr wrap="square" rtlCol="0">
            <a:spAutoFit/>
          </a:bodyPr>
          <a:lstStyle/>
          <a:p>
            <a:r>
              <a:rPr lang="en-US" sz="700" b="1" dirty="0">
                <a:solidFill>
                  <a:schemeClr val="bg1"/>
                </a:solidFill>
              </a:rPr>
              <a:t>Digital Signature: </a:t>
            </a:r>
          </a:p>
          <a:p>
            <a:r>
              <a:rPr lang="en-US" sz="700" dirty="0">
                <a:solidFill>
                  <a:schemeClr val="bg1"/>
                </a:solidFill>
              </a:rPr>
              <a:t>11DC41900F524363F</a:t>
            </a:r>
          </a:p>
          <a:p>
            <a:r>
              <a:rPr lang="en-US" sz="700" dirty="0">
                <a:solidFill>
                  <a:schemeClr val="bg1"/>
                </a:solidFill>
              </a:rPr>
              <a:t>AAE2C3EB41292811</a:t>
            </a:r>
            <a:endParaRPr lang="en-US" sz="700" dirty="0">
              <a:solidFill>
                <a:schemeClr val="bg1"/>
              </a:solidFill>
            </a:endParaRPr>
          </a:p>
        </p:txBody>
      </p:sp>
      <p:sp>
        <p:nvSpPr>
          <p:cNvPr id="19" name="TextBox 18"/>
          <p:cNvSpPr txBox="1"/>
          <p:nvPr/>
        </p:nvSpPr>
        <p:spPr>
          <a:xfrm>
            <a:off x="6951537" y="2298279"/>
            <a:ext cx="1066800" cy="415498"/>
          </a:xfrm>
          <a:prstGeom prst="rect">
            <a:avLst/>
          </a:prstGeom>
          <a:noFill/>
        </p:spPr>
        <p:txBody>
          <a:bodyPr wrap="square" rtlCol="0">
            <a:spAutoFit/>
          </a:bodyPr>
          <a:lstStyle/>
          <a:p>
            <a:r>
              <a:rPr lang="en-US" sz="700" b="1" dirty="0">
                <a:solidFill>
                  <a:schemeClr val="bg1"/>
                </a:solidFill>
              </a:rPr>
              <a:t>Digital Signature: </a:t>
            </a:r>
          </a:p>
          <a:p>
            <a:r>
              <a:rPr lang="en-US" sz="700" dirty="0">
                <a:solidFill>
                  <a:schemeClr val="bg1"/>
                </a:solidFill>
              </a:rPr>
              <a:t>11DC41900F524363F</a:t>
            </a:r>
          </a:p>
          <a:p>
            <a:r>
              <a:rPr lang="en-US" sz="700" dirty="0">
                <a:solidFill>
                  <a:schemeClr val="bg1"/>
                </a:solidFill>
              </a:rPr>
              <a:t>AAE2C3EB41292811</a:t>
            </a:r>
            <a:endParaRPr lang="en-US" sz="700" dirty="0">
              <a:solidFill>
                <a:schemeClr val="bg1"/>
              </a:solidFill>
            </a:endParaRPr>
          </a:p>
        </p:txBody>
      </p:sp>
      <p:pic>
        <p:nvPicPr>
          <p:cNvPr id="20" name="Picture 8" descr="Image result for eve disn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38873"/>
            <a:ext cx="518818" cy="88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57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7902" y="122239"/>
            <a:ext cx="7886700" cy="1325563"/>
          </a:xfrm>
        </p:spPr>
        <p:txBody>
          <a:bodyPr>
            <a:normAutofit/>
          </a:bodyPr>
          <a:lstStyle/>
          <a:p>
            <a:r>
              <a:rPr lang="en-US" b="1" dirty="0">
                <a:solidFill>
                  <a:srgbClr val="00B0F0"/>
                </a:solidFill>
              </a:rPr>
              <a:t>A Problem Remains</a:t>
            </a:r>
          </a:p>
        </p:txBody>
      </p:sp>
      <p:sp>
        <p:nvSpPr>
          <p:cNvPr id="3" name="Content Placeholder 2"/>
          <p:cNvSpPr>
            <a:spLocks noGrp="1"/>
          </p:cNvSpPr>
          <p:nvPr>
            <p:ph idx="1"/>
          </p:nvPr>
        </p:nvSpPr>
        <p:spPr>
          <a:xfrm>
            <a:off x="628650" y="1447800"/>
            <a:ext cx="7886700" cy="4351338"/>
          </a:xfrm>
        </p:spPr>
        <p:txBody>
          <a:bodyPr>
            <a:normAutofit/>
          </a:bodyPr>
          <a:lstStyle/>
          <a:p>
            <a:pPr marL="137160" indent="0">
              <a:buNone/>
            </a:pPr>
            <a:r>
              <a:rPr lang="en-US" dirty="0" smtClean="0"/>
              <a:t>Public </a:t>
            </a:r>
            <a:r>
              <a:rPr lang="en-US" dirty="0"/>
              <a:t>key encryption provides us with tools that guarantee confidential, authenticated between </a:t>
            </a:r>
            <a:r>
              <a:rPr lang="en-US" i="1" dirty="0"/>
              <a:t>owners of public keys</a:t>
            </a:r>
            <a:r>
              <a:rPr lang="en-US" dirty="0"/>
              <a:t>. What it doesn't provide is a way of guaranteeing </a:t>
            </a:r>
            <a:r>
              <a:rPr lang="en-US" dirty="0">
                <a:solidFill>
                  <a:srgbClr val="FFFF00"/>
                </a:solidFill>
              </a:rPr>
              <a:t>that the entity behind that public key is who we think it is</a:t>
            </a:r>
            <a:r>
              <a:rPr lang="en-US" dirty="0" smtClean="0"/>
              <a:t>.</a:t>
            </a:r>
          </a:p>
          <a:p>
            <a:pPr marL="137160" indent="0">
              <a:buNone/>
            </a:pPr>
            <a:endParaRPr lang="en-US" dirty="0"/>
          </a:p>
        </p:txBody>
      </p:sp>
      <p:sp>
        <p:nvSpPr>
          <p:cNvPr id="5" name="Slide Number Placeholder 4"/>
          <p:cNvSpPr>
            <a:spLocks noGrp="1"/>
          </p:cNvSpPr>
          <p:nvPr>
            <p:ph type="sldNum" sz="quarter" idx="12"/>
          </p:nvPr>
        </p:nvSpPr>
        <p:spPr>
          <a:xfrm>
            <a:off x="6457950" y="6188077"/>
            <a:ext cx="2057400" cy="365125"/>
          </a:xfrm>
        </p:spPr>
        <p:txBody>
          <a:bodyPr/>
          <a:lstStyle/>
          <a:p>
            <a:pPr>
              <a:defRPr/>
            </a:pPr>
            <a:fld id="{B6F15528-21DE-4FAA-801E-634DDDAF4B2B}" type="slidenum">
              <a:rPr lang="en-US">
                <a:solidFill>
                  <a:prstClr val="white">
                    <a:shade val="50000"/>
                  </a:prstClr>
                </a:solidFill>
                <a:latin typeface="Book Antiqua"/>
              </a:rPr>
              <a:pPr>
                <a:defRPr/>
              </a:pPr>
              <a:t>16</a:t>
            </a:fld>
            <a:endParaRPr lang="en-US">
              <a:solidFill>
                <a:prstClr val="white">
                  <a:shade val="50000"/>
                </a:prstClr>
              </a:solidFill>
              <a:latin typeface="Book Antiqua"/>
            </a:endParaRPr>
          </a:p>
        </p:txBody>
      </p:sp>
      <p:pic>
        <p:nvPicPr>
          <p:cNvPr id="17" name="Picture 4" descr="Image result for spongebo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308" y="3584576"/>
            <a:ext cx="1305976" cy="1081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alice dis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3603365"/>
            <a:ext cx="754754" cy="14053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eve disn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1254" y="5101684"/>
            <a:ext cx="674019" cy="115000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flipV="1">
            <a:off x="2209800" y="4306032"/>
            <a:ext cx="2057400" cy="95494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410200" y="4499414"/>
            <a:ext cx="1659108" cy="83820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20686" y="3804907"/>
            <a:ext cx="4713514" cy="16044"/>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4208" y="3904688"/>
            <a:ext cx="1981200" cy="338554"/>
          </a:xfrm>
          <a:prstGeom prst="rect">
            <a:avLst/>
          </a:prstGeom>
          <a:noFill/>
        </p:spPr>
        <p:txBody>
          <a:bodyPr wrap="square" rtlCol="0">
            <a:spAutoFit/>
          </a:bodyPr>
          <a:lstStyle/>
          <a:p>
            <a:pPr>
              <a:defRPr/>
            </a:pPr>
            <a:r>
              <a:rPr lang="en-US" sz="1600" dirty="0">
                <a:solidFill>
                  <a:prstClr val="white"/>
                </a:solidFill>
                <a:latin typeface="Book Antiqua"/>
              </a:rPr>
              <a:t>Bob’s Public Key</a:t>
            </a:r>
            <a:endParaRPr lang="en-US" sz="1600" dirty="0">
              <a:solidFill>
                <a:prstClr val="white"/>
              </a:solidFill>
              <a:latin typeface="Book Antiqua"/>
            </a:endParaRPr>
          </a:p>
        </p:txBody>
      </p:sp>
      <p:sp>
        <p:nvSpPr>
          <p:cNvPr id="28" name="TextBox 27"/>
          <p:cNvSpPr txBox="1"/>
          <p:nvPr/>
        </p:nvSpPr>
        <p:spPr>
          <a:xfrm>
            <a:off x="7221709" y="5021401"/>
            <a:ext cx="1981200" cy="338554"/>
          </a:xfrm>
          <a:prstGeom prst="rect">
            <a:avLst/>
          </a:prstGeom>
          <a:noFill/>
        </p:spPr>
        <p:txBody>
          <a:bodyPr wrap="square" rtlCol="0">
            <a:spAutoFit/>
          </a:bodyPr>
          <a:lstStyle/>
          <a:p>
            <a:pPr>
              <a:defRPr/>
            </a:pPr>
            <a:r>
              <a:rPr lang="en-US" sz="1600" dirty="0">
                <a:solidFill>
                  <a:prstClr val="white"/>
                </a:solidFill>
                <a:latin typeface="Book Antiqua"/>
              </a:rPr>
              <a:t>Bob’s Private Key</a:t>
            </a:r>
            <a:endParaRPr lang="en-US" sz="1600" dirty="0">
              <a:solidFill>
                <a:prstClr val="white"/>
              </a:solidFill>
              <a:latin typeface="Book Antiqua"/>
            </a:endParaRPr>
          </a:p>
        </p:txBody>
      </p:sp>
      <p:pic>
        <p:nvPicPr>
          <p:cNvPr id="1026"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6310" y="4212589"/>
            <a:ext cx="536575" cy="2602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2298" y="4973445"/>
            <a:ext cx="536575" cy="26023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469124" y="3919878"/>
            <a:ext cx="1981200" cy="338554"/>
          </a:xfrm>
          <a:prstGeom prst="rect">
            <a:avLst/>
          </a:prstGeom>
          <a:noFill/>
        </p:spPr>
        <p:txBody>
          <a:bodyPr wrap="square" rtlCol="0">
            <a:spAutoFit/>
          </a:bodyPr>
          <a:lstStyle/>
          <a:p>
            <a:pPr>
              <a:defRPr/>
            </a:pPr>
            <a:r>
              <a:rPr lang="en-US" sz="1600" dirty="0">
                <a:solidFill>
                  <a:prstClr val="white"/>
                </a:solidFill>
                <a:latin typeface="Book Antiqua"/>
              </a:rPr>
              <a:t>Alice’s Public Key</a:t>
            </a:r>
            <a:endParaRPr lang="en-US" sz="1600" dirty="0">
              <a:solidFill>
                <a:prstClr val="white"/>
              </a:solidFill>
              <a:latin typeface="Book Antiqua"/>
            </a:endParaRPr>
          </a:p>
        </p:txBody>
      </p:sp>
      <p:pic>
        <p:nvPicPr>
          <p:cNvPr id="36"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1226" y="4227779"/>
            <a:ext cx="536575" cy="2602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11066" y="4692210"/>
            <a:ext cx="1401871" cy="584775"/>
          </a:xfrm>
          <a:prstGeom prst="rect">
            <a:avLst/>
          </a:prstGeom>
          <a:noFill/>
        </p:spPr>
        <p:txBody>
          <a:bodyPr wrap="square" rtlCol="0">
            <a:spAutoFit/>
          </a:bodyPr>
          <a:lstStyle/>
          <a:p>
            <a:pPr>
              <a:defRPr/>
            </a:pPr>
            <a:r>
              <a:rPr lang="en-US" sz="1600" dirty="0">
                <a:solidFill>
                  <a:prstClr val="white"/>
                </a:solidFill>
                <a:latin typeface="Book Antiqua"/>
              </a:rPr>
              <a:t>Alice’s Private Key</a:t>
            </a:r>
            <a:endParaRPr lang="en-US" sz="1600" dirty="0">
              <a:solidFill>
                <a:prstClr val="white"/>
              </a:solidFill>
              <a:latin typeface="Book Antiqua"/>
            </a:endParaRPr>
          </a:p>
        </p:txBody>
      </p:sp>
      <p:pic>
        <p:nvPicPr>
          <p:cNvPr id="38"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74" y="5289636"/>
            <a:ext cx="536575" cy="2602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794296" y="3495530"/>
            <a:ext cx="1981200" cy="338554"/>
          </a:xfrm>
          <a:prstGeom prst="rect">
            <a:avLst/>
          </a:prstGeom>
          <a:noFill/>
        </p:spPr>
        <p:txBody>
          <a:bodyPr wrap="square" rtlCol="0">
            <a:spAutoFit/>
          </a:bodyPr>
          <a:lstStyle/>
          <a:p>
            <a:pPr algn="ctr">
              <a:defRPr/>
            </a:pPr>
            <a:r>
              <a:rPr lang="en-US" sz="1600" i="1" dirty="0">
                <a:solidFill>
                  <a:prstClr val="white"/>
                </a:solidFill>
                <a:latin typeface="Book Antiqua"/>
              </a:rPr>
              <a:t>Intended path</a:t>
            </a:r>
            <a:endParaRPr lang="en-US" sz="1600" i="1" dirty="0">
              <a:solidFill>
                <a:prstClr val="white"/>
              </a:solidFill>
              <a:latin typeface="Book Antiqua"/>
            </a:endParaRPr>
          </a:p>
        </p:txBody>
      </p:sp>
      <p:sp>
        <p:nvSpPr>
          <p:cNvPr id="40" name="TextBox 39"/>
          <p:cNvSpPr txBox="1"/>
          <p:nvPr/>
        </p:nvSpPr>
        <p:spPr>
          <a:xfrm rot="1548979">
            <a:off x="2307298" y="4796819"/>
            <a:ext cx="1981200" cy="338554"/>
          </a:xfrm>
          <a:prstGeom prst="rect">
            <a:avLst/>
          </a:prstGeom>
          <a:noFill/>
        </p:spPr>
        <p:txBody>
          <a:bodyPr wrap="square" rtlCol="0">
            <a:spAutoFit/>
          </a:bodyPr>
          <a:lstStyle/>
          <a:p>
            <a:pPr algn="ctr">
              <a:defRPr/>
            </a:pPr>
            <a:r>
              <a:rPr lang="en-US" sz="1600" i="1" dirty="0">
                <a:solidFill>
                  <a:prstClr val="white"/>
                </a:solidFill>
                <a:latin typeface="Book Antiqua"/>
              </a:rPr>
              <a:t>Actual path</a:t>
            </a:r>
            <a:endParaRPr lang="en-US" sz="1600" i="1" dirty="0">
              <a:solidFill>
                <a:prstClr val="white"/>
              </a:solidFill>
              <a:latin typeface="Book Antiqua"/>
            </a:endParaRPr>
          </a:p>
        </p:txBody>
      </p:sp>
      <p:sp>
        <p:nvSpPr>
          <p:cNvPr id="41" name="TextBox 40"/>
          <p:cNvSpPr txBox="1"/>
          <p:nvPr/>
        </p:nvSpPr>
        <p:spPr>
          <a:xfrm rot="19918730">
            <a:off x="5373603" y="4906412"/>
            <a:ext cx="1981200" cy="338554"/>
          </a:xfrm>
          <a:prstGeom prst="rect">
            <a:avLst/>
          </a:prstGeom>
          <a:noFill/>
        </p:spPr>
        <p:txBody>
          <a:bodyPr wrap="square" rtlCol="0">
            <a:spAutoFit/>
          </a:bodyPr>
          <a:lstStyle/>
          <a:p>
            <a:pPr algn="ctr">
              <a:defRPr/>
            </a:pPr>
            <a:r>
              <a:rPr lang="en-US" sz="1600" i="1" dirty="0">
                <a:solidFill>
                  <a:prstClr val="white"/>
                </a:solidFill>
                <a:latin typeface="Book Antiqua"/>
              </a:rPr>
              <a:t>Actual path</a:t>
            </a:r>
            <a:endParaRPr lang="en-US" sz="1600" i="1" dirty="0">
              <a:solidFill>
                <a:prstClr val="white"/>
              </a:solidFill>
              <a:latin typeface="Book Antiqua"/>
            </a:endParaRPr>
          </a:p>
        </p:txBody>
      </p:sp>
    </p:spTree>
    <p:extLst>
      <p:ext uri="{BB962C8B-B14F-4D97-AF65-F5344CB8AC3E}">
        <p14:creationId xmlns:p14="http://schemas.microsoft.com/office/powerpoint/2010/main" val="131489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5254" y="122239"/>
            <a:ext cx="7886700" cy="1325563"/>
          </a:xfrm>
        </p:spPr>
        <p:txBody>
          <a:bodyPr>
            <a:normAutofit/>
          </a:bodyPr>
          <a:lstStyle/>
          <a:p>
            <a:r>
              <a:rPr lang="en-US" b="1" dirty="0">
                <a:solidFill>
                  <a:srgbClr val="00B0F0"/>
                </a:solidFill>
              </a:rPr>
              <a:t>Man-in-the-Middle Attack</a:t>
            </a:r>
          </a:p>
        </p:txBody>
      </p:sp>
      <p:sp>
        <p:nvSpPr>
          <p:cNvPr id="3" name="Content Placeholder 2"/>
          <p:cNvSpPr>
            <a:spLocks noGrp="1"/>
          </p:cNvSpPr>
          <p:nvPr>
            <p:ph idx="1"/>
          </p:nvPr>
        </p:nvSpPr>
        <p:spPr>
          <a:xfrm>
            <a:off x="2" y="4606475"/>
            <a:ext cx="8954513" cy="2739018"/>
          </a:xfrm>
        </p:spPr>
        <p:txBody>
          <a:bodyPr>
            <a:normAutofit/>
          </a:bodyPr>
          <a:lstStyle/>
          <a:p>
            <a:pPr marL="137160" indent="0">
              <a:buNone/>
            </a:pPr>
            <a:r>
              <a:rPr lang="en-US" dirty="0" smtClean="0"/>
              <a:t>Eve has established herself as a “(wo)man in the middle” by presenting public keys claiming to be someone else.  She can intercept, read, and even alter all communication from Alice.  She can then encrypt the message with Bob’s real public key and send it to him as if Alice had sent it all along!</a:t>
            </a:r>
          </a:p>
          <a:p>
            <a:pPr marL="137160" indent="0">
              <a:buNone/>
            </a:pPr>
            <a:endParaRPr lang="en-US" dirty="0"/>
          </a:p>
        </p:txBody>
      </p:sp>
      <p:sp>
        <p:nvSpPr>
          <p:cNvPr id="5" name="Slide Number Placeholder 4"/>
          <p:cNvSpPr>
            <a:spLocks noGrp="1"/>
          </p:cNvSpPr>
          <p:nvPr>
            <p:ph type="sldNum" sz="quarter" idx="12"/>
          </p:nvPr>
        </p:nvSpPr>
        <p:spPr/>
        <p:txBody>
          <a:bodyPr/>
          <a:lstStyle/>
          <a:p>
            <a:pPr>
              <a:defRPr/>
            </a:pPr>
            <a:fld id="{B6F15528-21DE-4FAA-801E-634DDDAF4B2B}" type="slidenum">
              <a:rPr lang="en-US">
                <a:solidFill>
                  <a:prstClr val="white">
                    <a:shade val="50000"/>
                  </a:prstClr>
                </a:solidFill>
                <a:latin typeface="Book Antiqua"/>
              </a:rPr>
              <a:pPr>
                <a:defRPr/>
              </a:pPr>
              <a:t>17</a:t>
            </a:fld>
            <a:endParaRPr lang="en-US">
              <a:solidFill>
                <a:prstClr val="white">
                  <a:shade val="50000"/>
                </a:prstClr>
              </a:solidFill>
              <a:latin typeface="Book Antiqua"/>
            </a:endParaRPr>
          </a:p>
        </p:txBody>
      </p:sp>
      <p:pic>
        <p:nvPicPr>
          <p:cNvPr id="17" name="Picture 4" descr="Image result for spongebo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308" y="1135947"/>
            <a:ext cx="1305976" cy="1081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alice dis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154736"/>
            <a:ext cx="754754" cy="14053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eve disn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1254" y="2653055"/>
            <a:ext cx="674019" cy="115000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flipV="1">
            <a:off x="2209800" y="1857403"/>
            <a:ext cx="2057400" cy="95494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410200" y="2050785"/>
            <a:ext cx="1659108" cy="83820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20686" y="1356278"/>
            <a:ext cx="4713514" cy="16044"/>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4208" y="1456059"/>
            <a:ext cx="1981200" cy="338554"/>
          </a:xfrm>
          <a:prstGeom prst="rect">
            <a:avLst/>
          </a:prstGeom>
          <a:noFill/>
        </p:spPr>
        <p:txBody>
          <a:bodyPr wrap="square" rtlCol="0">
            <a:spAutoFit/>
          </a:bodyPr>
          <a:lstStyle/>
          <a:p>
            <a:pPr>
              <a:defRPr/>
            </a:pPr>
            <a:r>
              <a:rPr lang="en-US" sz="1600" dirty="0">
                <a:solidFill>
                  <a:prstClr val="white"/>
                </a:solidFill>
                <a:latin typeface="Book Antiqua"/>
              </a:rPr>
              <a:t>Bob’s Public Key</a:t>
            </a:r>
            <a:endParaRPr lang="en-US" sz="1600" dirty="0">
              <a:solidFill>
                <a:prstClr val="white"/>
              </a:solidFill>
              <a:latin typeface="Book Antiqua"/>
            </a:endParaRPr>
          </a:p>
        </p:txBody>
      </p:sp>
      <p:sp>
        <p:nvSpPr>
          <p:cNvPr id="28" name="TextBox 27"/>
          <p:cNvSpPr txBox="1"/>
          <p:nvPr/>
        </p:nvSpPr>
        <p:spPr>
          <a:xfrm>
            <a:off x="7381354" y="2194367"/>
            <a:ext cx="1981200" cy="338554"/>
          </a:xfrm>
          <a:prstGeom prst="rect">
            <a:avLst/>
          </a:prstGeom>
          <a:noFill/>
        </p:spPr>
        <p:txBody>
          <a:bodyPr wrap="square" rtlCol="0">
            <a:spAutoFit/>
          </a:bodyPr>
          <a:lstStyle/>
          <a:p>
            <a:pPr>
              <a:defRPr/>
            </a:pPr>
            <a:r>
              <a:rPr lang="en-US" sz="1600" dirty="0">
                <a:solidFill>
                  <a:prstClr val="white"/>
                </a:solidFill>
                <a:latin typeface="Book Antiqua"/>
              </a:rPr>
              <a:t>Bob’s Private Key</a:t>
            </a:r>
            <a:endParaRPr lang="en-US" sz="1600" dirty="0">
              <a:solidFill>
                <a:prstClr val="white"/>
              </a:solidFill>
              <a:latin typeface="Book Antiqua"/>
            </a:endParaRPr>
          </a:p>
        </p:txBody>
      </p:sp>
      <p:pic>
        <p:nvPicPr>
          <p:cNvPr id="1026"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6310" y="1763960"/>
            <a:ext cx="536575" cy="2602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2106" y="2486938"/>
            <a:ext cx="536575" cy="260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4698" y="3028366"/>
            <a:ext cx="606970" cy="25280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417264" y="2736254"/>
            <a:ext cx="2154736" cy="338554"/>
          </a:xfrm>
          <a:prstGeom prst="rect">
            <a:avLst/>
          </a:prstGeom>
          <a:noFill/>
        </p:spPr>
        <p:txBody>
          <a:bodyPr wrap="square" rtlCol="0">
            <a:spAutoFit/>
          </a:bodyPr>
          <a:lstStyle/>
          <a:p>
            <a:pPr>
              <a:defRPr/>
            </a:pPr>
            <a:r>
              <a:rPr lang="en-US" sz="1600" dirty="0">
                <a:solidFill>
                  <a:prstClr val="white"/>
                </a:solidFill>
                <a:latin typeface="Book Antiqua"/>
              </a:rPr>
              <a:t>fake-Bob’s Public Key</a:t>
            </a:r>
            <a:endParaRPr lang="en-US" sz="1600" dirty="0">
              <a:solidFill>
                <a:prstClr val="white"/>
              </a:solidFill>
              <a:latin typeface="Book Antiqua"/>
            </a:endParaRPr>
          </a:p>
        </p:txBody>
      </p:sp>
      <p:pic>
        <p:nvPicPr>
          <p:cNvPr id="33" name="Picture 4" descr="Image result for k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2800" y="4198479"/>
            <a:ext cx="606970" cy="25280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67002" y="3867545"/>
            <a:ext cx="2315231" cy="338554"/>
          </a:xfrm>
          <a:prstGeom prst="rect">
            <a:avLst/>
          </a:prstGeom>
          <a:noFill/>
        </p:spPr>
        <p:txBody>
          <a:bodyPr wrap="square" rtlCol="0">
            <a:spAutoFit/>
          </a:bodyPr>
          <a:lstStyle/>
          <a:p>
            <a:pPr>
              <a:defRPr/>
            </a:pPr>
            <a:r>
              <a:rPr lang="en-US" sz="1600" dirty="0">
                <a:solidFill>
                  <a:prstClr val="white"/>
                </a:solidFill>
                <a:latin typeface="Book Antiqua"/>
              </a:rPr>
              <a:t>fake-Bob’s Private Key</a:t>
            </a:r>
            <a:endParaRPr lang="en-US" sz="1600" dirty="0">
              <a:solidFill>
                <a:prstClr val="white"/>
              </a:solidFill>
              <a:latin typeface="Book Antiqua"/>
            </a:endParaRPr>
          </a:p>
        </p:txBody>
      </p:sp>
      <p:sp>
        <p:nvSpPr>
          <p:cNvPr id="35" name="TextBox 34"/>
          <p:cNvSpPr txBox="1"/>
          <p:nvPr/>
        </p:nvSpPr>
        <p:spPr>
          <a:xfrm>
            <a:off x="2362200" y="1364654"/>
            <a:ext cx="1981200" cy="338554"/>
          </a:xfrm>
          <a:prstGeom prst="rect">
            <a:avLst/>
          </a:prstGeom>
          <a:noFill/>
        </p:spPr>
        <p:txBody>
          <a:bodyPr wrap="square" rtlCol="0">
            <a:spAutoFit/>
          </a:bodyPr>
          <a:lstStyle/>
          <a:p>
            <a:pPr>
              <a:defRPr/>
            </a:pPr>
            <a:r>
              <a:rPr lang="en-US" sz="1600" dirty="0">
                <a:solidFill>
                  <a:prstClr val="white"/>
                </a:solidFill>
                <a:latin typeface="Book Antiqua"/>
              </a:rPr>
              <a:t>Alice’s Public Key</a:t>
            </a:r>
            <a:endParaRPr lang="en-US" sz="1600" dirty="0">
              <a:solidFill>
                <a:prstClr val="white"/>
              </a:solidFill>
              <a:latin typeface="Book Antiqua"/>
            </a:endParaRPr>
          </a:p>
        </p:txBody>
      </p:sp>
      <p:pic>
        <p:nvPicPr>
          <p:cNvPr id="36"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4302" y="1672555"/>
            <a:ext cx="536575" cy="2602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13289" y="2050456"/>
            <a:ext cx="1401871" cy="584775"/>
          </a:xfrm>
          <a:prstGeom prst="rect">
            <a:avLst/>
          </a:prstGeom>
          <a:noFill/>
        </p:spPr>
        <p:txBody>
          <a:bodyPr wrap="square" rtlCol="0">
            <a:spAutoFit/>
          </a:bodyPr>
          <a:lstStyle/>
          <a:p>
            <a:pPr>
              <a:defRPr/>
            </a:pPr>
            <a:r>
              <a:rPr lang="en-US" sz="1600" dirty="0">
                <a:solidFill>
                  <a:prstClr val="white"/>
                </a:solidFill>
                <a:latin typeface="Book Antiqua"/>
              </a:rPr>
              <a:t>Alice’s Private Key</a:t>
            </a:r>
            <a:endParaRPr lang="en-US" sz="1600" dirty="0">
              <a:solidFill>
                <a:prstClr val="white"/>
              </a:solidFill>
              <a:latin typeface="Book Antiqua"/>
            </a:endParaRPr>
          </a:p>
        </p:txBody>
      </p:sp>
      <p:pic>
        <p:nvPicPr>
          <p:cNvPr id="38" name="Picture 2" descr="Image result for k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95" y="2591930"/>
            <a:ext cx="536575" cy="2602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k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5330" y="3054183"/>
            <a:ext cx="606970" cy="2528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447778" y="2799928"/>
            <a:ext cx="2324622" cy="338554"/>
          </a:xfrm>
          <a:prstGeom prst="rect">
            <a:avLst/>
          </a:prstGeom>
          <a:noFill/>
        </p:spPr>
        <p:txBody>
          <a:bodyPr wrap="square" rtlCol="0">
            <a:spAutoFit/>
          </a:bodyPr>
          <a:lstStyle/>
          <a:p>
            <a:pPr>
              <a:defRPr/>
            </a:pPr>
            <a:r>
              <a:rPr lang="en-US" sz="1600" dirty="0">
                <a:solidFill>
                  <a:prstClr val="white"/>
                </a:solidFill>
                <a:latin typeface="Book Antiqua"/>
              </a:rPr>
              <a:t>fake-Alice’s Public Key</a:t>
            </a:r>
            <a:endParaRPr lang="en-US" sz="1600" dirty="0">
              <a:solidFill>
                <a:prstClr val="white"/>
              </a:solidFill>
              <a:latin typeface="Book Antiqua"/>
            </a:endParaRPr>
          </a:p>
        </p:txBody>
      </p:sp>
      <p:pic>
        <p:nvPicPr>
          <p:cNvPr id="26" name="Picture 4" descr="Image result for k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6452" y="4212931"/>
            <a:ext cx="606970" cy="2528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885452" y="3894689"/>
            <a:ext cx="2353548" cy="338554"/>
          </a:xfrm>
          <a:prstGeom prst="rect">
            <a:avLst/>
          </a:prstGeom>
          <a:noFill/>
        </p:spPr>
        <p:txBody>
          <a:bodyPr wrap="square" rtlCol="0">
            <a:spAutoFit/>
          </a:bodyPr>
          <a:lstStyle/>
          <a:p>
            <a:pPr>
              <a:defRPr/>
            </a:pPr>
            <a:r>
              <a:rPr lang="en-US" sz="1600" dirty="0">
                <a:solidFill>
                  <a:prstClr val="white"/>
                </a:solidFill>
                <a:latin typeface="Book Antiqua"/>
              </a:rPr>
              <a:t>fake-Alice’s Private Key</a:t>
            </a:r>
            <a:endParaRPr lang="en-US" sz="1600" dirty="0">
              <a:solidFill>
                <a:prstClr val="white"/>
              </a:solidFill>
              <a:latin typeface="Book Antiqua"/>
            </a:endParaRPr>
          </a:p>
        </p:txBody>
      </p:sp>
      <p:sp>
        <p:nvSpPr>
          <p:cNvPr id="31" name="TextBox 30"/>
          <p:cNvSpPr txBox="1"/>
          <p:nvPr/>
        </p:nvSpPr>
        <p:spPr>
          <a:xfrm>
            <a:off x="3811903" y="1066800"/>
            <a:ext cx="1981200" cy="338554"/>
          </a:xfrm>
          <a:prstGeom prst="rect">
            <a:avLst/>
          </a:prstGeom>
          <a:noFill/>
        </p:spPr>
        <p:txBody>
          <a:bodyPr wrap="square" rtlCol="0">
            <a:spAutoFit/>
          </a:bodyPr>
          <a:lstStyle/>
          <a:p>
            <a:pPr algn="ctr">
              <a:defRPr/>
            </a:pPr>
            <a:r>
              <a:rPr lang="en-US" sz="1600" i="1" dirty="0">
                <a:solidFill>
                  <a:prstClr val="white"/>
                </a:solidFill>
                <a:latin typeface="Book Antiqua"/>
              </a:rPr>
              <a:t>Intended path</a:t>
            </a:r>
            <a:endParaRPr lang="en-US" sz="1600" i="1" dirty="0">
              <a:solidFill>
                <a:prstClr val="white"/>
              </a:solidFill>
              <a:latin typeface="Book Antiqua"/>
            </a:endParaRPr>
          </a:p>
        </p:txBody>
      </p:sp>
      <p:sp>
        <p:nvSpPr>
          <p:cNvPr id="39" name="TextBox 38"/>
          <p:cNvSpPr txBox="1"/>
          <p:nvPr/>
        </p:nvSpPr>
        <p:spPr>
          <a:xfrm rot="1548979">
            <a:off x="1798494" y="2105479"/>
            <a:ext cx="1981200" cy="338554"/>
          </a:xfrm>
          <a:prstGeom prst="rect">
            <a:avLst/>
          </a:prstGeom>
          <a:noFill/>
        </p:spPr>
        <p:txBody>
          <a:bodyPr wrap="square" rtlCol="0">
            <a:spAutoFit/>
          </a:bodyPr>
          <a:lstStyle/>
          <a:p>
            <a:pPr algn="ctr">
              <a:defRPr/>
            </a:pPr>
            <a:r>
              <a:rPr lang="en-US" sz="1600" i="1" dirty="0">
                <a:solidFill>
                  <a:prstClr val="white"/>
                </a:solidFill>
                <a:latin typeface="Book Antiqua"/>
              </a:rPr>
              <a:t>Actual path</a:t>
            </a:r>
            <a:endParaRPr lang="en-US" sz="1600" i="1" dirty="0">
              <a:solidFill>
                <a:prstClr val="white"/>
              </a:solidFill>
              <a:latin typeface="Book Antiqua"/>
            </a:endParaRPr>
          </a:p>
        </p:txBody>
      </p:sp>
      <p:sp>
        <p:nvSpPr>
          <p:cNvPr id="40" name="TextBox 39"/>
          <p:cNvSpPr txBox="1"/>
          <p:nvPr/>
        </p:nvSpPr>
        <p:spPr>
          <a:xfrm rot="19918730">
            <a:off x="5675398" y="2216573"/>
            <a:ext cx="1981200" cy="338554"/>
          </a:xfrm>
          <a:prstGeom prst="rect">
            <a:avLst/>
          </a:prstGeom>
          <a:noFill/>
        </p:spPr>
        <p:txBody>
          <a:bodyPr wrap="square" rtlCol="0">
            <a:spAutoFit/>
          </a:bodyPr>
          <a:lstStyle/>
          <a:p>
            <a:pPr algn="ctr">
              <a:defRPr/>
            </a:pPr>
            <a:r>
              <a:rPr lang="en-US" sz="1600" i="1" dirty="0">
                <a:solidFill>
                  <a:prstClr val="white"/>
                </a:solidFill>
                <a:latin typeface="Book Antiqua"/>
              </a:rPr>
              <a:t>Actual path</a:t>
            </a:r>
            <a:endParaRPr lang="en-US" sz="1600" i="1" dirty="0">
              <a:solidFill>
                <a:prstClr val="white"/>
              </a:solidFill>
              <a:latin typeface="Book Antiqua"/>
            </a:endParaRPr>
          </a:p>
        </p:txBody>
      </p:sp>
    </p:spTree>
    <p:extLst>
      <p:ext uri="{BB962C8B-B14F-4D97-AF65-F5344CB8AC3E}">
        <p14:creationId xmlns:p14="http://schemas.microsoft.com/office/powerpoint/2010/main" val="356769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886700" cy="1325563"/>
          </a:xfrm>
        </p:spPr>
        <p:txBody>
          <a:bodyPr>
            <a:normAutofit/>
          </a:bodyPr>
          <a:lstStyle/>
          <a:p>
            <a:pPr algn="ctr"/>
            <a:r>
              <a:rPr lang="en-US" b="1" dirty="0">
                <a:solidFill>
                  <a:srgbClr val="00B0F0"/>
                </a:solidFill>
              </a:rPr>
              <a:t>OpenSSL</a:t>
            </a:r>
            <a:r>
              <a:rPr lang="en-US" dirty="0" smtClean="0"/>
              <a:t> </a:t>
            </a:r>
            <a:r>
              <a:rPr lang="en-US" b="1" dirty="0">
                <a:solidFill>
                  <a:srgbClr val="00B0F0"/>
                </a:solidFill>
              </a:rPr>
              <a:t>Tool</a:t>
            </a:r>
            <a:r>
              <a:rPr lang="en-US" dirty="0" smtClean="0"/>
              <a:t> </a:t>
            </a:r>
            <a:r>
              <a:rPr lang="en-US" b="1" dirty="0">
                <a:solidFill>
                  <a:srgbClr val="00B0F0"/>
                </a:solidFill>
              </a:rPr>
              <a:t>Activity</a:t>
            </a:r>
            <a:r>
              <a:rPr lang="en-US" dirty="0" smtClean="0"/>
              <a:t>  </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3"/>
          <a:srcRect l="6634" t="20808" r="57329" b="19609"/>
          <a:stretch/>
        </p:blipFill>
        <p:spPr>
          <a:xfrm>
            <a:off x="0" y="1066800"/>
            <a:ext cx="9144000" cy="4265750"/>
          </a:xfrm>
          <a:prstGeom prst="rect">
            <a:avLst/>
          </a:prstGeom>
        </p:spPr>
      </p:pic>
      <p:sp>
        <p:nvSpPr>
          <p:cNvPr id="21" name="TextBox 20"/>
          <p:cNvSpPr txBox="1"/>
          <p:nvPr/>
        </p:nvSpPr>
        <p:spPr>
          <a:xfrm>
            <a:off x="76200" y="5396807"/>
            <a:ext cx="89916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solidFill>
                  <a:schemeClr val="tx2"/>
                </a:solidFill>
              </a:rPr>
              <a:t>Follow the instructions in the course notes </a:t>
            </a:r>
            <a:r>
              <a:rPr lang="en-US" sz="1400" dirty="0">
                <a:solidFill>
                  <a:schemeClr val="tx2"/>
                </a:solidFill>
              </a:rPr>
              <a:t>to: [http://</a:t>
            </a:r>
            <a:r>
              <a:rPr lang="en-US" sz="1400" dirty="0">
                <a:solidFill>
                  <a:schemeClr val="tx2"/>
                </a:solidFill>
              </a:rPr>
              <a:t>courses.cyber.usna.edu/SY110/calendar.php?type=class&amp;event=26] </a:t>
            </a:r>
          </a:p>
          <a:p>
            <a:pPr marL="342900" indent="-342900">
              <a:buFont typeface="+mj-lt"/>
              <a:buAutoNum type="arabicPeriod"/>
            </a:pPr>
            <a:r>
              <a:rPr lang="en-US" sz="1400" dirty="0">
                <a:solidFill>
                  <a:schemeClr val="tx2"/>
                </a:solidFill>
              </a:rPr>
              <a:t>Generate keys</a:t>
            </a:r>
          </a:p>
          <a:p>
            <a:pPr marL="342900" indent="-342900">
              <a:buFont typeface="+mj-lt"/>
              <a:buAutoNum type="arabicPeriod"/>
            </a:pPr>
            <a:r>
              <a:rPr lang="en-US" sz="1400" dirty="0">
                <a:solidFill>
                  <a:schemeClr val="tx2"/>
                </a:solidFill>
              </a:rPr>
              <a:t>Encrypt a file called “plain” [note that the file extension is missing but it works just as well with plain.txt]</a:t>
            </a:r>
          </a:p>
          <a:p>
            <a:pPr marL="342900" indent="-342900">
              <a:buFont typeface="+mj-lt"/>
              <a:buAutoNum type="arabicPeriod"/>
            </a:pPr>
            <a:r>
              <a:rPr lang="en-US" sz="1400" dirty="0">
                <a:solidFill>
                  <a:schemeClr val="tx2"/>
                </a:solidFill>
              </a:rPr>
              <a:t>Open your GUI to view the creation of a file called “cipher”</a:t>
            </a:r>
          </a:p>
          <a:p>
            <a:pPr marL="342900" indent="-342900">
              <a:buFont typeface="+mj-lt"/>
              <a:buAutoNum type="arabicPeriod"/>
            </a:pPr>
            <a:r>
              <a:rPr lang="en-US" sz="1400" dirty="0">
                <a:solidFill>
                  <a:schemeClr val="tx2"/>
                </a:solidFill>
              </a:rPr>
              <a:t>Decrypt “cipher” into a new file “plain1”</a:t>
            </a:r>
          </a:p>
          <a:p>
            <a:pPr marL="342900" indent="-342900">
              <a:buFont typeface="+mj-lt"/>
              <a:buAutoNum type="arabicPeriod"/>
            </a:pPr>
            <a:r>
              <a:rPr lang="en-US" sz="1400" dirty="0">
                <a:solidFill>
                  <a:schemeClr val="tx2"/>
                </a:solidFill>
              </a:rPr>
              <a:t>Open plain1 and see the message</a:t>
            </a:r>
            <a:endParaRPr lang="en-US" sz="1400" dirty="0">
              <a:solidFill>
                <a:schemeClr val="tx2"/>
              </a:solidFill>
            </a:endParaRPr>
          </a:p>
        </p:txBody>
      </p:sp>
    </p:spTree>
    <p:extLst>
      <p:ext uri="{BB962C8B-B14F-4D97-AF65-F5344CB8AC3E}">
        <p14:creationId xmlns:p14="http://schemas.microsoft.com/office/powerpoint/2010/main" val="693650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object 2"/>
          <p:cNvSpPr/>
          <p:nvPr/>
        </p:nvSpPr>
        <p:spPr>
          <a:xfrm>
            <a:off x="-1524000" y="3"/>
            <a:ext cx="12192000" cy="6857997"/>
          </a:xfrm>
          <a:prstGeom prst="rect">
            <a:avLst/>
          </a:prstGeom>
          <a:blipFill>
            <a:blip r:embed="rId2" cstate="print"/>
            <a:stretch>
              <a:fillRect/>
            </a:stretch>
          </a:blipFill>
          <a:ln w="28575">
            <a:solidFill>
              <a:schemeClr val="bg1"/>
            </a:solidFill>
          </a:ln>
        </p:spPr>
        <p:txBody>
          <a:bodyPr wrap="square" lIns="0" tIns="0" rIns="0" bIns="0" rtlCol="0"/>
          <a:lstStyle/>
          <a:p>
            <a:pPr>
              <a:defRPr/>
            </a:pPr>
            <a:endParaRPr>
              <a:solidFill>
                <a:prstClr val="black"/>
              </a:solidFill>
              <a:latin typeface="Calibri" panose="020F0502020204030204"/>
            </a:endParaRPr>
          </a:p>
        </p:txBody>
      </p:sp>
      <p:sp>
        <p:nvSpPr>
          <p:cNvPr id="5" name="object 3"/>
          <p:cNvSpPr txBox="1">
            <a:spLocks/>
          </p:cNvSpPr>
          <p:nvPr/>
        </p:nvSpPr>
        <p:spPr>
          <a:xfrm>
            <a:off x="2133600" y="2201364"/>
            <a:ext cx="4876800" cy="708527"/>
          </a:xfrm>
          <a:prstGeom prst="rect">
            <a:avLst/>
          </a:prstGeom>
          <a:solidFill>
            <a:srgbClr val="333399"/>
          </a:solidFill>
          <a:ln w="76200">
            <a:solidFill>
              <a:srgbClr val="FFFF00"/>
            </a:solidFill>
          </a:ln>
        </p:spPr>
        <p:txBody>
          <a:bodyPr vert="horz" wrap="square" lIns="0" tIns="31115" rIns="0" bIns="0" rtlCol="0" anchor="ctr">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45"/>
              </a:spcBef>
              <a:defRPr/>
            </a:pPr>
            <a:r>
              <a:rPr lang="en-US" sz="4400" dirty="0">
                <a:solidFill>
                  <a:prstClr val="white"/>
                </a:solidFill>
                <a:latin typeface="Arial"/>
                <a:cs typeface="Arial"/>
              </a:rPr>
              <a:t>Questions?</a:t>
            </a:r>
          </a:p>
        </p:txBody>
      </p:sp>
    </p:spTree>
    <p:extLst>
      <p:ext uri="{BB962C8B-B14F-4D97-AF65-F5344CB8AC3E}">
        <p14:creationId xmlns:p14="http://schemas.microsoft.com/office/powerpoint/2010/main" val="134839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9"/>
            <a:ext cx="7886700" cy="1325563"/>
          </a:xfrm>
        </p:spPr>
        <p:txBody>
          <a:bodyPr>
            <a:normAutofit/>
          </a:bodyPr>
          <a:lstStyle/>
          <a:p>
            <a:r>
              <a:rPr lang="en-US" b="1" dirty="0" smtClean="0">
                <a:solidFill>
                  <a:srgbClr val="00B0F0"/>
                </a:solidFill>
              </a:rPr>
              <a:t>Symmetric Encryption Limitations</a:t>
            </a:r>
            <a:endParaRPr lang="en-US" b="1" dirty="0">
              <a:solidFill>
                <a:srgbClr val="00B0F0"/>
              </a:solidFill>
            </a:endParaRPr>
          </a:p>
        </p:txBody>
      </p:sp>
      <p:sp>
        <p:nvSpPr>
          <p:cNvPr id="3" name="Content Placeholder 2"/>
          <p:cNvSpPr>
            <a:spLocks noGrp="1"/>
          </p:cNvSpPr>
          <p:nvPr>
            <p:ph idx="1"/>
          </p:nvPr>
        </p:nvSpPr>
        <p:spPr>
          <a:xfrm>
            <a:off x="228600" y="1392526"/>
            <a:ext cx="5791200" cy="4709160"/>
          </a:xfrm>
        </p:spPr>
        <p:txBody>
          <a:bodyPr>
            <a:normAutofit/>
          </a:bodyPr>
          <a:lstStyle/>
          <a:p>
            <a:r>
              <a:rPr lang="en-US" dirty="0" smtClean="0"/>
              <a:t>Symmetric encryption algorithms use the </a:t>
            </a:r>
            <a:r>
              <a:rPr lang="en-US" b="1" i="1" dirty="0" smtClean="0"/>
              <a:t>same key for encryption and decryption</a:t>
            </a:r>
          </a:p>
          <a:p>
            <a:pPr lvl="1"/>
            <a:r>
              <a:rPr lang="en-US" u="sng" dirty="0" smtClean="0"/>
              <a:t>Both parties must agree to a secret key</a:t>
            </a:r>
          </a:p>
          <a:p>
            <a:r>
              <a:rPr lang="en-US" dirty="0" smtClean="0"/>
              <a:t>Fundamental limitation</a:t>
            </a:r>
          </a:p>
          <a:p>
            <a:pPr lvl="1"/>
            <a:r>
              <a:rPr lang="en-US" b="1" i="1" dirty="0" smtClean="0">
                <a:solidFill>
                  <a:srgbClr val="FFFF00"/>
                </a:solidFill>
              </a:rPr>
              <a:t>How do you exchange a secret key?</a:t>
            </a:r>
          </a:p>
          <a:p>
            <a:pPr lvl="2"/>
            <a:r>
              <a:rPr lang="en-US" b="1" i="1" dirty="0" smtClean="0">
                <a:solidFill>
                  <a:srgbClr val="FFFF00"/>
                </a:solidFill>
              </a:rPr>
              <a:t>Requires secure communication</a:t>
            </a:r>
          </a:p>
          <a:p>
            <a:r>
              <a:rPr lang="en-US" dirty="0" smtClean="0"/>
              <a:t>…Need a system to establish secure communications over an insecure channel</a:t>
            </a:r>
          </a:p>
          <a:p>
            <a:pPr lvl="1"/>
            <a:r>
              <a:rPr lang="en-US" dirty="0" smtClean="0"/>
              <a:t>Ex: Browser-to-server communication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pic>
        <p:nvPicPr>
          <p:cNvPr id="6" name="Picture 5"/>
          <p:cNvPicPr>
            <a:picLocks noChangeAspect="1"/>
          </p:cNvPicPr>
          <p:nvPr/>
        </p:nvPicPr>
        <p:blipFill>
          <a:blip r:embed="rId3"/>
          <a:stretch>
            <a:fillRect/>
          </a:stretch>
        </p:blipFill>
        <p:spPr>
          <a:xfrm>
            <a:off x="5976079" y="1905000"/>
            <a:ext cx="3021145" cy="3429000"/>
          </a:xfrm>
          <a:prstGeom prst="rect">
            <a:avLst/>
          </a:prstGeom>
        </p:spPr>
      </p:pic>
    </p:spTree>
    <p:extLst>
      <p:ext uri="{BB962C8B-B14F-4D97-AF65-F5344CB8AC3E}">
        <p14:creationId xmlns:p14="http://schemas.microsoft.com/office/powerpoint/2010/main" val="2223681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145" y="122239"/>
            <a:ext cx="7886700" cy="1325563"/>
          </a:xfrm>
        </p:spPr>
        <p:txBody>
          <a:bodyPr/>
          <a:lstStyle/>
          <a:p>
            <a:r>
              <a:rPr lang="en-US" b="1" dirty="0">
                <a:solidFill>
                  <a:srgbClr val="00B0F0"/>
                </a:solidFill>
              </a:rPr>
              <a:t>Asymmetric</a:t>
            </a:r>
            <a:r>
              <a:rPr lang="en-US" dirty="0" smtClean="0"/>
              <a:t> </a:t>
            </a:r>
            <a:r>
              <a:rPr lang="en-US" b="1" dirty="0">
                <a:solidFill>
                  <a:srgbClr val="00B0F0"/>
                </a:solidFill>
              </a:rPr>
              <a:t>Encryption</a:t>
            </a:r>
          </a:p>
        </p:txBody>
      </p:sp>
      <p:sp>
        <p:nvSpPr>
          <p:cNvPr id="3" name="Content Placeholder 2"/>
          <p:cNvSpPr>
            <a:spLocks noGrp="1"/>
          </p:cNvSpPr>
          <p:nvPr>
            <p:ph idx="1"/>
          </p:nvPr>
        </p:nvSpPr>
        <p:spPr>
          <a:xfrm>
            <a:off x="270485" y="1447800"/>
            <a:ext cx="7086600" cy="4709160"/>
          </a:xfrm>
        </p:spPr>
        <p:txBody>
          <a:bodyPr>
            <a:normAutofit fontScale="92500" lnSpcReduction="20000"/>
          </a:bodyPr>
          <a:lstStyle/>
          <a:p>
            <a:r>
              <a:rPr lang="en-US" dirty="0"/>
              <a:t>Also known as “public-key” encryption</a:t>
            </a:r>
          </a:p>
          <a:p>
            <a:r>
              <a:rPr lang="en-US" dirty="0" smtClean="0"/>
              <a:t>Each party has </a:t>
            </a:r>
            <a:r>
              <a:rPr lang="en-US" i="1" dirty="0" smtClean="0"/>
              <a:t>two</a:t>
            </a:r>
            <a:r>
              <a:rPr lang="en-US" dirty="0" smtClean="0"/>
              <a:t> distinct keys</a:t>
            </a:r>
          </a:p>
          <a:p>
            <a:pPr lvl="1"/>
            <a:r>
              <a:rPr lang="en-US" dirty="0" smtClean="0"/>
              <a:t>Public key – shared with the world</a:t>
            </a:r>
          </a:p>
          <a:p>
            <a:pPr lvl="1"/>
            <a:r>
              <a:rPr lang="en-US" dirty="0" smtClean="0"/>
              <a:t>Private key – known only to the user/owner</a:t>
            </a:r>
          </a:p>
          <a:p>
            <a:pPr lvl="2"/>
            <a:r>
              <a:rPr lang="en-US" dirty="0" smtClean="0"/>
              <a:t>Combination of a public and private key known as a </a:t>
            </a:r>
            <a:r>
              <a:rPr lang="en-US" i="1" dirty="0" smtClean="0"/>
              <a:t>key pair</a:t>
            </a:r>
          </a:p>
          <a:p>
            <a:r>
              <a:rPr lang="en-US" dirty="0" smtClean="0"/>
              <a:t>Public and private keys are mathematically related such that</a:t>
            </a:r>
          </a:p>
          <a:p>
            <a:pPr lvl="1"/>
            <a:r>
              <a:rPr lang="en-US" dirty="0" smtClean="0"/>
              <a:t>Something encrypted with a user’s </a:t>
            </a:r>
            <a:r>
              <a:rPr lang="en-US" i="1" dirty="0" smtClean="0">
                <a:solidFill>
                  <a:srgbClr val="FFFF00"/>
                </a:solidFill>
              </a:rPr>
              <a:t>public key</a:t>
            </a:r>
            <a:r>
              <a:rPr lang="en-US" dirty="0" smtClean="0">
                <a:solidFill>
                  <a:srgbClr val="FFFF00"/>
                </a:solidFill>
              </a:rPr>
              <a:t> </a:t>
            </a:r>
            <a:r>
              <a:rPr lang="en-US" dirty="0" smtClean="0"/>
              <a:t>can </a:t>
            </a:r>
            <a:r>
              <a:rPr lang="en-US" u="sng" dirty="0" smtClean="0"/>
              <a:t>only</a:t>
            </a:r>
            <a:r>
              <a:rPr lang="en-US" dirty="0" smtClean="0"/>
              <a:t> be decrypted with that user’s </a:t>
            </a:r>
            <a:r>
              <a:rPr lang="en-US" i="1" dirty="0" smtClean="0">
                <a:solidFill>
                  <a:srgbClr val="FFFF00"/>
                </a:solidFill>
              </a:rPr>
              <a:t>private key</a:t>
            </a:r>
          </a:p>
          <a:p>
            <a:pPr lvl="1"/>
            <a:r>
              <a:rPr lang="en-US" dirty="0"/>
              <a:t>Something encrypted with a user’s </a:t>
            </a:r>
            <a:r>
              <a:rPr lang="en-US" i="1" dirty="0" smtClean="0">
                <a:solidFill>
                  <a:srgbClr val="FFFF00"/>
                </a:solidFill>
              </a:rPr>
              <a:t>private </a:t>
            </a:r>
            <a:r>
              <a:rPr lang="en-US" i="1" dirty="0">
                <a:solidFill>
                  <a:srgbClr val="FFFF00"/>
                </a:solidFill>
              </a:rPr>
              <a:t>key</a:t>
            </a:r>
            <a:r>
              <a:rPr lang="en-US" dirty="0"/>
              <a:t> can </a:t>
            </a:r>
            <a:r>
              <a:rPr lang="en-US" u="sng" dirty="0"/>
              <a:t>only</a:t>
            </a:r>
            <a:r>
              <a:rPr lang="en-US" dirty="0"/>
              <a:t> be decrypted with that user’s </a:t>
            </a:r>
            <a:r>
              <a:rPr lang="en-US" i="1" dirty="0" smtClean="0">
                <a:solidFill>
                  <a:srgbClr val="FFFF00"/>
                </a:solidFill>
              </a:rPr>
              <a:t>public key</a:t>
            </a:r>
          </a:p>
          <a:p>
            <a:r>
              <a:rPr lang="en-US" dirty="0" smtClean="0"/>
              <a:t>Because only the private key needs to be protected, public keys can be shared openly.</a:t>
            </a:r>
            <a:endParaRPr lang="en-US" dirty="0"/>
          </a:p>
          <a:p>
            <a:pPr lvl="1"/>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
        <p:nvSpPr>
          <p:cNvPr id="6" name="TextBox 5"/>
          <p:cNvSpPr txBox="1"/>
          <p:nvPr/>
        </p:nvSpPr>
        <p:spPr>
          <a:xfrm>
            <a:off x="8061955" y="2799449"/>
            <a:ext cx="914400" cy="400110"/>
          </a:xfrm>
          <a:prstGeom prst="rect">
            <a:avLst/>
          </a:prstGeom>
          <a:noFill/>
        </p:spPr>
        <p:txBody>
          <a:bodyPr wrap="square" rtlCol="0">
            <a:spAutoFit/>
          </a:bodyPr>
          <a:lstStyle/>
          <a:p>
            <a:r>
              <a:rPr lang="en-US" sz="2000" dirty="0"/>
              <a:t>Alice</a:t>
            </a:r>
            <a:endParaRPr lang="en-US" sz="2000" dirty="0"/>
          </a:p>
        </p:txBody>
      </p:sp>
      <p:pic>
        <p:nvPicPr>
          <p:cNvPr id="7" name="Picture 10" descr="Image result for alice dis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144478"/>
            <a:ext cx="1103714" cy="20550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pongebo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2" y="4180000"/>
            <a:ext cx="1853451" cy="153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heateinstein.com/wp-content/uploads/2012/11/AsymmetricEncryption_March-2010.gif"/>
          <p:cNvPicPr>
            <a:picLocks noChangeAspect="1" noChangeArrowheads="1"/>
          </p:cNvPicPr>
          <p:nvPr/>
        </p:nvPicPr>
        <p:blipFill rotWithShape="1">
          <a:blip r:embed="rId5">
            <a:extLst>
              <a:ext uri="{28A0092B-C50C-407E-A947-70E740481C1C}">
                <a14:useLocalDpi xmlns:a14="http://schemas.microsoft.com/office/drawing/2010/main" val="0"/>
              </a:ext>
            </a:extLst>
          </a:blip>
          <a:srcRect l="8954" t="67265" r="64864" b="10916"/>
          <a:stretch/>
        </p:blipFill>
        <p:spPr bwMode="auto">
          <a:xfrm>
            <a:off x="7421380" y="3220108"/>
            <a:ext cx="593616" cy="5936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87933" y="5231351"/>
            <a:ext cx="914400" cy="400110"/>
          </a:xfrm>
          <a:prstGeom prst="rect">
            <a:avLst/>
          </a:prstGeom>
          <a:noFill/>
        </p:spPr>
        <p:txBody>
          <a:bodyPr wrap="square" rtlCol="0">
            <a:spAutoFit/>
          </a:bodyPr>
          <a:lstStyle/>
          <a:p>
            <a:r>
              <a:rPr lang="en-US" sz="2000" dirty="0"/>
              <a:t>Bob</a:t>
            </a:r>
            <a:endParaRPr lang="en-US" sz="2000" dirty="0"/>
          </a:p>
        </p:txBody>
      </p:sp>
      <p:pic>
        <p:nvPicPr>
          <p:cNvPr id="11" name="Picture 2" descr="http://cheateinstein.com/wp-content/uploads/2012/11/AsymmetricEncryption_March-2010.gif"/>
          <p:cNvPicPr>
            <a:picLocks noChangeAspect="1" noChangeArrowheads="1"/>
          </p:cNvPicPr>
          <p:nvPr/>
        </p:nvPicPr>
        <p:blipFill rotWithShape="1">
          <a:blip r:embed="rId5">
            <a:extLst>
              <a:ext uri="{28A0092B-C50C-407E-A947-70E740481C1C}">
                <a14:useLocalDpi xmlns:a14="http://schemas.microsoft.com/office/drawing/2010/main" val="0"/>
              </a:ext>
            </a:extLst>
          </a:blip>
          <a:srcRect l="65681" t="67265" r="8137" b="10916"/>
          <a:stretch/>
        </p:blipFill>
        <p:spPr bwMode="auto">
          <a:xfrm>
            <a:off x="8061955" y="3216384"/>
            <a:ext cx="593616" cy="5936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cheateinstein.com/wp-content/uploads/2012/11/AsymmetricEncryption_March-2010.gif"/>
          <p:cNvPicPr>
            <a:picLocks noChangeAspect="1" noChangeArrowheads="1"/>
          </p:cNvPicPr>
          <p:nvPr/>
        </p:nvPicPr>
        <p:blipFill rotWithShape="1">
          <a:blip r:embed="rId5">
            <a:extLst>
              <a:ext uri="{28A0092B-C50C-407E-A947-70E740481C1C}">
                <a14:useLocalDpi xmlns:a14="http://schemas.microsoft.com/office/drawing/2010/main" val="0"/>
              </a:ext>
            </a:extLst>
          </a:blip>
          <a:srcRect l="8954" t="67265" r="64864" b="10916"/>
          <a:stretch/>
        </p:blipFill>
        <p:spPr bwMode="auto">
          <a:xfrm>
            <a:off x="7391400" y="5730984"/>
            <a:ext cx="593616" cy="5936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cheateinstein.com/wp-content/uploads/2012/11/AsymmetricEncryption_March-2010.gif"/>
          <p:cNvPicPr>
            <a:picLocks noChangeAspect="1" noChangeArrowheads="1"/>
          </p:cNvPicPr>
          <p:nvPr/>
        </p:nvPicPr>
        <p:blipFill rotWithShape="1">
          <a:blip r:embed="rId5">
            <a:extLst>
              <a:ext uri="{28A0092B-C50C-407E-A947-70E740481C1C}">
                <a14:useLocalDpi xmlns:a14="http://schemas.microsoft.com/office/drawing/2010/main" val="0"/>
              </a:ext>
            </a:extLst>
          </a:blip>
          <a:srcRect l="65681" t="67265" r="8137" b="10916"/>
          <a:stretch/>
        </p:blipFill>
        <p:spPr bwMode="auto">
          <a:xfrm>
            <a:off x="8031975" y="5727260"/>
            <a:ext cx="593616" cy="59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174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677879" y="4269905"/>
            <a:ext cx="3214687" cy="168208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457200" y="152400"/>
            <a:ext cx="8229600" cy="1143000"/>
          </a:xfrm>
        </p:spPr>
        <p:txBody>
          <a:bodyPr/>
          <a:lstStyle/>
          <a:p>
            <a:r>
              <a:rPr lang="en-US" b="1" dirty="0">
                <a:solidFill>
                  <a:srgbClr val="00B0F0"/>
                </a:solidFill>
              </a:rPr>
              <a:t>Integer</a:t>
            </a:r>
            <a:r>
              <a:rPr lang="en-US" dirty="0" smtClean="0"/>
              <a:t> </a:t>
            </a:r>
            <a:r>
              <a:rPr lang="en-US" b="1" dirty="0">
                <a:solidFill>
                  <a:srgbClr val="00B0F0"/>
                </a:solidFill>
              </a:rPr>
              <a:t>Factorization</a:t>
            </a:r>
          </a:p>
        </p:txBody>
      </p:sp>
      <p:sp>
        <p:nvSpPr>
          <p:cNvPr id="3" name="Content Placeholder 2"/>
          <p:cNvSpPr>
            <a:spLocks noGrp="1"/>
          </p:cNvSpPr>
          <p:nvPr>
            <p:ph idx="1"/>
          </p:nvPr>
        </p:nvSpPr>
        <p:spPr>
          <a:xfrm>
            <a:off x="410629" y="1242826"/>
            <a:ext cx="5267249" cy="5347007"/>
          </a:xfrm>
        </p:spPr>
        <p:txBody>
          <a:bodyPr>
            <a:normAutofit fontScale="85000" lnSpcReduction="20000"/>
          </a:bodyPr>
          <a:lstStyle/>
          <a:p>
            <a:r>
              <a:rPr lang="en-US" dirty="0" smtClean="0"/>
              <a:t>Every integer can be written as a multiplicative product of prime numbers.</a:t>
            </a:r>
          </a:p>
          <a:p>
            <a:pPr lvl="1"/>
            <a:r>
              <a:rPr lang="en-US" dirty="0" smtClean="0"/>
              <a:t>Example: 50 is 2 x 5</a:t>
            </a:r>
            <a:r>
              <a:rPr lang="en-US" baseline="30000" dirty="0" smtClean="0"/>
              <a:t>2</a:t>
            </a:r>
          </a:p>
          <a:p>
            <a:r>
              <a:rPr lang="en-US" dirty="0" smtClean="0"/>
              <a:t>In school you probably used a method called “trial division” to factor:</a:t>
            </a:r>
          </a:p>
          <a:p>
            <a:pPr lvl="1"/>
            <a:r>
              <a:rPr lang="en-US" dirty="0" smtClean="0"/>
              <a:t>You divide the number you are trying to factor by each prime number and work your way up.</a:t>
            </a:r>
          </a:p>
          <a:p>
            <a:r>
              <a:rPr lang="en-US" dirty="0" smtClean="0"/>
              <a:t>This works well for small numbers that factor into simple primes, like the ones you used in school.</a:t>
            </a:r>
          </a:p>
          <a:p>
            <a:r>
              <a:rPr lang="en-US" dirty="0" smtClean="0"/>
              <a:t>It doesn’t work well for really large numbers.</a:t>
            </a:r>
          </a:p>
          <a:p>
            <a:r>
              <a:rPr lang="en-US" dirty="0" smtClean="0"/>
              <a:t>Computer algorithms make this process faster, but only incrementally so.</a:t>
            </a:r>
          </a:p>
          <a:p>
            <a:endParaRPr lang="en-US" dirty="0" smtClean="0"/>
          </a:p>
          <a:p>
            <a:pPr marL="585216" lvl="1" indent="0">
              <a:buNone/>
            </a:pPr>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pic>
        <p:nvPicPr>
          <p:cNvPr id="6" name="Picture 5"/>
          <p:cNvPicPr>
            <a:picLocks noChangeAspect="1"/>
          </p:cNvPicPr>
          <p:nvPr/>
        </p:nvPicPr>
        <p:blipFill rotWithShape="1">
          <a:blip r:embed="rId3"/>
          <a:srcRect r="55498"/>
          <a:stretch/>
        </p:blipFill>
        <p:spPr>
          <a:xfrm>
            <a:off x="5653792" y="1392842"/>
            <a:ext cx="3214687" cy="2407911"/>
          </a:xfrm>
          <a:prstGeom prst="rect">
            <a:avLst/>
          </a:prstGeom>
        </p:spPr>
      </p:pic>
      <p:sp>
        <p:nvSpPr>
          <p:cNvPr id="7" name="TextBox 6"/>
          <p:cNvSpPr txBox="1"/>
          <p:nvPr/>
        </p:nvSpPr>
        <p:spPr>
          <a:xfrm>
            <a:off x="5881141" y="3800751"/>
            <a:ext cx="2819400" cy="369332"/>
          </a:xfrm>
          <a:prstGeom prst="rect">
            <a:avLst/>
          </a:prstGeom>
          <a:noFill/>
        </p:spPr>
        <p:txBody>
          <a:bodyPr wrap="square" rtlCol="0">
            <a:spAutoFit/>
          </a:bodyPr>
          <a:lstStyle/>
          <a:p>
            <a:r>
              <a:rPr lang="en-US" dirty="0"/>
              <a:t>Prime Factorization of 72</a:t>
            </a:r>
            <a:endParaRPr lang="en-US" dirty="0"/>
          </a:p>
        </p:txBody>
      </p:sp>
      <p:sp>
        <p:nvSpPr>
          <p:cNvPr id="8" name="TextBox 7"/>
          <p:cNvSpPr txBox="1"/>
          <p:nvPr/>
        </p:nvSpPr>
        <p:spPr>
          <a:xfrm>
            <a:off x="6413643" y="4419805"/>
            <a:ext cx="2438400" cy="369332"/>
          </a:xfrm>
          <a:prstGeom prst="rect">
            <a:avLst/>
          </a:prstGeom>
          <a:noFill/>
          <a:ln>
            <a:solidFill>
              <a:schemeClr val="tx2"/>
            </a:solidFill>
          </a:ln>
        </p:spPr>
        <p:txBody>
          <a:bodyPr wrap="square" rtlCol="0">
            <a:spAutoFit/>
          </a:bodyPr>
          <a:lstStyle/>
          <a:p>
            <a:r>
              <a:rPr lang="en-US" b="1" dirty="0">
                <a:solidFill>
                  <a:schemeClr val="tx2"/>
                </a:solidFill>
              </a:rPr>
              <a:t>2.2361741e+17</a:t>
            </a:r>
            <a:endParaRPr lang="en-US" b="1" dirty="0">
              <a:solidFill>
                <a:schemeClr val="tx2"/>
              </a:solidFill>
            </a:endParaRPr>
          </a:p>
        </p:txBody>
      </p:sp>
      <p:cxnSp>
        <p:nvCxnSpPr>
          <p:cNvPr id="10" name="Straight Connector 9"/>
          <p:cNvCxnSpPr/>
          <p:nvPr/>
        </p:nvCxnSpPr>
        <p:spPr>
          <a:xfrm flipH="1">
            <a:off x="6529817" y="4789139"/>
            <a:ext cx="609600" cy="458673"/>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34420" y="4762963"/>
            <a:ext cx="612098" cy="484849"/>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15220" y="5273986"/>
            <a:ext cx="1476180" cy="369332"/>
          </a:xfrm>
          <a:prstGeom prst="rect">
            <a:avLst/>
          </a:prstGeom>
          <a:noFill/>
          <a:ln>
            <a:solidFill>
              <a:schemeClr val="tx2"/>
            </a:solidFill>
          </a:ln>
        </p:spPr>
        <p:txBody>
          <a:bodyPr wrap="square" rtlCol="0">
            <a:spAutoFit/>
          </a:bodyPr>
          <a:lstStyle/>
          <a:p>
            <a:r>
              <a:rPr lang="en-US" b="1" dirty="0">
                <a:solidFill>
                  <a:schemeClr val="tx2"/>
                </a:solidFill>
              </a:rPr>
              <a:t>472,882,027</a:t>
            </a:r>
            <a:endParaRPr lang="en-US" b="1" dirty="0">
              <a:solidFill>
                <a:schemeClr val="tx2"/>
              </a:solidFill>
            </a:endParaRPr>
          </a:p>
        </p:txBody>
      </p:sp>
      <p:sp>
        <p:nvSpPr>
          <p:cNvPr id="16" name="TextBox 15"/>
          <p:cNvSpPr txBox="1"/>
          <p:nvPr/>
        </p:nvSpPr>
        <p:spPr>
          <a:xfrm>
            <a:off x="7467602" y="5265327"/>
            <a:ext cx="1384443" cy="369332"/>
          </a:xfrm>
          <a:prstGeom prst="rect">
            <a:avLst/>
          </a:prstGeom>
          <a:noFill/>
          <a:ln>
            <a:solidFill>
              <a:schemeClr val="tx2"/>
            </a:solidFill>
          </a:ln>
        </p:spPr>
        <p:txBody>
          <a:bodyPr wrap="square" rtlCol="0">
            <a:spAutoFit/>
          </a:bodyPr>
          <a:lstStyle/>
          <a:p>
            <a:r>
              <a:rPr lang="en-US" b="1" dirty="0">
                <a:solidFill>
                  <a:schemeClr val="tx2"/>
                </a:solidFill>
              </a:rPr>
              <a:t>472,882,027</a:t>
            </a:r>
            <a:endParaRPr lang="en-US" b="1" dirty="0">
              <a:solidFill>
                <a:schemeClr val="tx2"/>
              </a:solidFill>
            </a:endParaRPr>
          </a:p>
        </p:txBody>
      </p:sp>
      <p:sp>
        <p:nvSpPr>
          <p:cNvPr id="18" name="TextBox 17"/>
          <p:cNvSpPr txBox="1"/>
          <p:nvPr/>
        </p:nvSpPr>
        <p:spPr>
          <a:xfrm>
            <a:off x="6032643" y="5943503"/>
            <a:ext cx="2819400" cy="646331"/>
          </a:xfrm>
          <a:prstGeom prst="rect">
            <a:avLst/>
          </a:prstGeom>
          <a:noFill/>
        </p:spPr>
        <p:txBody>
          <a:bodyPr wrap="square" rtlCol="0">
            <a:spAutoFit/>
          </a:bodyPr>
          <a:lstStyle/>
          <a:p>
            <a:r>
              <a:rPr lang="en-US" dirty="0"/>
              <a:t>Prime Factorization of a very large number!</a:t>
            </a:r>
            <a:endParaRPr lang="en-US" dirty="0"/>
          </a:p>
        </p:txBody>
      </p:sp>
    </p:spTree>
    <p:extLst>
      <p:ext uri="{BB962C8B-B14F-4D97-AF65-F5344CB8AC3E}">
        <p14:creationId xmlns:p14="http://schemas.microsoft.com/office/powerpoint/2010/main" val="823653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B0F0"/>
                </a:solidFill>
              </a:rPr>
              <a:t>Integer</a:t>
            </a:r>
            <a:r>
              <a:rPr lang="en-US" dirty="0" smtClean="0"/>
              <a:t> </a:t>
            </a:r>
            <a:r>
              <a:rPr lang="en-US" b="1" dirty="0">
                <a:solidFill>
                  <a:srgbClr val="00B0F0"/>
                </a:solidFill>
              </a:rPr>
              <a:t>Factorization (cont.)</a:t>
            </a:r>
          </a:p>
        </p:txBody>
      </p:sp>
      <p:sp>
        <p:nvSpPr>
          <p:cNvPr id="3" name="Content Placeholder 2"/>
          <p:cNvSpPr>
            <a:spLocks noGrp="1"/>
          </p:cNvSpPr>
          <p:nvPr>
            <p:ph idx="1"/>
          </p:nvPr>
        </p:nvSpPr>
        <p:spPr>
          <a:xfrm>
            <a:off x="410629" y="1242826"/>
            <a:ext cx="5267249" cy="5347007"/>
          </a:xfrm>
        </p:spPr>
        <p:txBody>
          <a:bodyPr>
            <a:normAutofit fontScale="92500" lnSpcReduction="10000"/>
          </a:bodyPr>
          <a:lstStyle/>
          <a:p>
            <a:r>
              <a:rPr lang="en-US" dirty="0" smtClean="0"/>
              <a:t>Public key</a:t>
            </a:r>
          </a:p>
          <a:p>
            <a:pPr lvl="1"/>
            <a:r>
              <a:rPr lang="en-US" dirty="0" smtClean="0"/>
              <a:t>Two integers (</a:t>
            </a:r>
            <a:r>
              <a:rPr lang="en-US" i="1" dirty="0" smtClean="0">
                <a:solidFill>
                  <a:srgbClr val="FF0000"/>
                </a:solidFill>
              </a:rPr>
              <a:t>e</a:t>
            </a:r>
            <a:r>
              <a:rPr lang="en-US" dirty="0" smtClean="0"/>
              <a:t>, </a:t>
            </a:r>
            <a:r>
              <a:rPr lang="en-US" i="1" dirty="0" smtClean="0">
                <a:solidFill>
                  <a:srgbClr val="FFFF00"/>
                </a:solidFill>
              </a:rPr>
              <a:t>n</a:t>
            </a:r>
            <a:r>
              <a:rPr lang="en-US" dirty="0" smtClean="0"/>
              <a:t>)</a:t>
            </a:r>
          </a:p>
          <a:p>
            <a:r>
              <a:rPr lang="en-US" dirty="0" smtClean="0"/>
              <a:t>Private key</a:t>
            </a:r>
          </a:p>
          <a:p>
            <a:pPr lvl="1"/>
            <a:r>
              <a:rPr lang="en-US" dirty="0" smtClean="0"/>
              <a:t>Two integers (</a:t>
            </a:r>
            <a:r>
              <a:rPr lang="en-US" i="1" dirty="0" smtClean="0">
                <a:solidFill>
                  <a:srgbClr val="FFC000"/>
                </a:solidFill>
              </a:rPr>
              <a:t>d</a:t>
            </a:r>
            <a:r>
              <a:rPr lang="en-US" dirty="0" smtClean="0"/>
              <a:t>, </a:t>
            </a:r>
            <a:r>
              <a:rPr lang="en-US" i="1" dirty="0" smtClean="0">
                <a:solidFill>
                  <a:srgbClr val="FFFF00"/>
                </a:solidFill>
              </a:rPr>
              <a:t>n</a:t>
            </a:r>
            <a:r>
              <a:rPr lang="en-US" dirty="0" smtClean="0"/>
              <a:t>)</a:t>
            </a:r>
          </a:p>
          <a:p>
            <a:r>
              <a:rPr lang="en-US" dirty="0" smtClean="0"/>
              <a:t>The value of </a:t>
            </a:r>
            <a:r>
              <a:rPr lang="en-US" i="1" dirty="0" smtClean="0">
                <a:solidFill>
                  <a:srgbClr val="FFFF00"/>
                </a:solidFill>
              </a:rPr>
              <a:t>n</a:t>
            </a:r>
            <a:r>
              <a:rPr lang="en-US" i="1" dirty="0" smtClean="0"/>
              <a:t> </a:t>
            </a:r>
            <a:r>
              <a:rPr lang="en-US" dirty="0" smtClean="0"/>
              <a:t>is selected so that </a:t>
            </a:r>
            <a:r>
              <a:rPr lang="en-US" i="1" dirty="0" smtClean="0">
                <a:solidFill>
                  <a:srgbClr val="FFFF00"/>
                </a:solidFill>
              </a:rPr>
              <a:t>n</a:t>
            </a:r>
            <a:r>
              <a:rPr lang="en-US" i="1" dirty="0" smtClean="0"/>
              <a:t> </a:t>
            </a:r>
            <a:r>
              <a:rPr lang="en-US" dirty="0" smtClean="0"/>
              <a:t>= </a:t>
            </a:r>
            <a:r>
              <a:rPr lang="en-US" dirty="0" smtClean="0">
                <a:solidFill>
                  <a:srgbClr val="00B0F0"/>
                </a:solidFill>
              </a:rPr>
              <a:t>p</a:t>
            </a:r>
            <a:r>
              <a:rPr lang="en-US" dirty="0" smtClean="0"/>
              <a:t> x </a:t>
            </a:r>
            <a:r>
              <a:rPr lang="en-US" dirty="0" smtClean="0">
                <a:solidFill>
                  <a:srgbClr val="00B0F0"/>
                </a:solidFill>
              </a:rPr>
              <a:t>q</a:t>
            </a:r>
            <a:r>
              <a:rPr lang="en-US" dirty="0" smtClean="0"/>
              <a:t>, where </a:t>
            </a:r>
            <a:r>
              <a:rPr lang="en-US" dirty="0" smtClean="0">
                <a:solidFill>
                  <a:srgbClr val="00B0F0"/>
                </a:solidFill>
              </a:rPr>
              <a:t>p</a:t>
            </a:r>
            <a:r>
              <a:rPr lang="en-US" dirty="0" smtClean="0"/>
              <a:t> and </a:t>
            </a:r>
            <a:r>
              <a:rPr lang="en-US" dirty="0" smtClean="0">
                <a:solidFill>
                  <a:srgbClr val="00B0F0"/>
                </a:solidFill>
              </a:rPr>
              <a:t>q</a:t>
            </a:r>
            <a:r>
              <a:rPr lang="en-US" dirty="0" smtClean="0"/>
              <a:t> are both prime numbers.</a:t>
            </a:r>
          </a:p>
          <a:p>
            <a:r>
              <a:rPr lang="en-US" dirty="0" smtClean="0"/>
              <a:t>Therefore, if you know </a:t>
            </a:r>
            <a:r>
              <a:rPr lang="en-US" i="1" dirty="0" smtClean="0">
                <a:solidFill>
                  <a:srgbClr val="FF0000"/>
                </a:solidFill>
              </a:rPr>
              <a:t>e</a:t>
            </a:r>
            <a:r>
              <a:rPr lang="en-US" dirty="0"/>
              <a:t> </a:t>
            </a:r>
            <a:r>
              <a:rPr lang="en-US" dirty="0" smtClean="0"/>
              <a:t>and </a:t>
            </a:r>
            <a:r>
              <a:rPr lang="en-US" i="1" dirty="0" smtClean="0">
                <a:solidFill>
                  <a:srgbClr val="FFFF00"/>
                </a:solidFill>
              </a:rPr>
              <a:t>n</a:t>
            </a:r>
            <a:r>
              <a:rPr lang="en-US" dirty="0" smtClean="0"/>
              <a:t>, and you’ve found the factorization of </a:t>
            </a:r>
            <a:r>
              <a:rPr lang="en-US" i="1" dirty="0" smtClean="0">
                <a:solidFill>
                  <a:srgbClr val="FFFF00"/>
                </a:solidFill>
              </a:rPr>
              <a:t>n</a:t>
            </a:r>
            <a:r>
              <a:rPr lang="en-US" i="1" dirty="0" smtClean="0"/>
              <a:t> </a:t>
            </a:r>
            <a:r>
              <a:rPr lang="en-US" dirty="0" smtClean="0"/>
              <a:t>into </a:t>
            </a:r>
            <a:r>
              <a:rPr lang="en-US" dirty="0" smtClean="0">
                <a:solidFill>
                  <a:srgbClr val="00B0F0"/>
                </a:solidFill>
              </a:rPr>
              <a:t>p</a:t>
            </a:r>
            <a:r>
              <a:rPr lang="en-US" dirty="0" smtClean="0"/>
              <a:t> x </a:t>
            </a:r>
            <a:r>
              <a:rPr lang="en-US" dirty="0" smtClean="0">
                <a:solidFill>
                  <a:srgbClr val="00B0F0"/>
                </a:solidFill>
              </a:rPr>
              <a:t>q</a:t>
            </a:r>
            <a:r>
              <a:rPr lang="en-US" dirty="0" smtClean="0"/>
              <a:t>, then you can compute </a:t>
            </a:r>
            <a:r>
              <a:rPr lang="en-US" i="1" dirty="0" smtClean="0">
                <a:solidFill>
                  <a:srgbClr val="FFC000"/>
                </a:solidFill>
              </a:rPr>
              <a:t>d</a:t>
            </a:r>
            <a:r>
              <a:rPr lang="en-US" dirty="0" smtClean="0"/>
              <a:t>.</a:t>
            </a:r>
          </a:p>
          <a:p>
            <a:r>
              <a:rPr lang="en-US" dirty="0" smtClean="0"/>
              <a:t>In other words, the public and private keys are linked to each other in a way that algorithms cannot easily figure out.</a:t>
            </a:r>
          </a:p>
          <a:p>
            <a:endParaRPr lang="en-US" dirty="0" smtClean="0"/>
          </a:p>
          <a:p>
            <a:pPr marL="585216" lvl="1" indent="0">
              <a:buNone/>
            </a:pPr>
            <a:endParaRPr lang="en-US" dirty="0" smtClean="0"/>
          </a:p>
        </p:txBody>
      </p:sp>
      <p:sp>
        <p:nvSpPr>
          <p:cNvPr id="4" name="Footer Placeholder 3"/>
          <p:cNvSpPr>
            <a:spLocks noGrp="1"/>
          </p:cNvSpPr>
          <p:nvPr>
            <p:ph type="ftr" sz="quarter" idx="11"/>
          </p:nvPr>
        </p:nvSpPr>
        <p:spPr/>
        <p:txBody>
          <a:bodyPr/>
          <a:lstStyle/>
          <a:p>
            <a:r>
              <a:rPr lang="en-US" smtClean="0"/>
              <a:t>Asymmetric Encryption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
        <p:nvSpPr>
          <p:cNvPr id="18" name="TextBox 17"/>
          <p:cNvSpPr txBox="1"/>
          <p:nvPr/>
        </p:nvSpPr>
        <p:spPr>
          <a:xfrm>
            <a:off x="6019800" y="3566693"/>
            <a:ext cx="2819400" cy="923330"/>
          </a:xfrm>
          <a:prstGeom prst="rect">
            <a:avLst/>
          </a:prstGeom>
          <a:noFill/>
        </p:spPr>
        <p:txBody>
          <a:bodyPr wrap="square" rtlCol="0">
            <a:spAutoFit/>
          </a:bodyPr>
          <a:lstStyle/>
          <a:p>
            <a:pPr algn="ctr"/>
            <a:r>
              <a:rPr lang="en-US" dirty="0"/>
              <a:t>Asymmetric encryption was first devised by the British spy service GCHQ in 1973.</a:t>
            </a:r>
            <a:endParaRPr lang="en-US" dirty="0"/>
          </a:p>
        </p:txBody>
      </p:sp>
      <p:pic>
        <p:nvPicPr>
          <p:cNvPr id="9" name="Picture 8"/>
          <p:cNvPicPr>
            <a:picLocks noChangeAspect="1"/>
          </p:cNvPicPr>
          <p:nvPr/>
        </p:nvPicPr>
        <p:blipFill>
          <a:blip r:embed="rId3"/>
          <a:stretch>
            <a:fillRect/>
          </a:stretch>
        </p:blipFill>
        <p:spPr>
          <a:xfrm>
            <a:off x="5770090" y="1228619"/>
            <a:ext cx="3236102" cy="2279295"/>
          </a:xfrm>
          <a:prstGeom prst="rect">
            <a:avLst/>
          </a:prstGeom>
        </p:spPr>
      </p:pic>
      <p:pic>
        <p:nvPicPr>
          <p:cNvPr id="12" name="Picture 11"/>
          <p:cNvPicPr>
            <a:picLocks noChangeAspect="1"/>
          </p:cNvPicPr>
          <p:nvPr/>
        </p:nvPicPr>
        <p:blipFill>
          <a:blip r:embed="rId4"/>
          <a:stretch>
            <a:fillRect/>
          </a:stretch>
        </p:blipFill>
        <p:spPr>
          <a:xfrm>
            <a:off x="5577527" y="1143000"/>
            <a:ext cx="1051875" cy="487688"/>
          </a:xfrm>
          <a:prstGeom prst="rect">
            <a:avLst/>
          </a:prstGeom>
        </p:spPr>
      </p:pic>
      <p:sp>
        <p:nvSpPr>
          <p:cNvPr id="14" name="Right Brace 13"/>
          <p:cNvSpPr/>
          <p:nvPr/>
        </p:nvSpPr>
        <p:spPr>
          <a:xfrm>
            <a:off x="3379539" y="1768840"/>
            <a:ext cx="479399" cy="8538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719953" y="1813812"/>
            <a:ext cx="1623584" cy="646331"/>
          </a:xfrm>
          <a:prstGeom prst="rect">
            <a:avLst/>
          </a:prstGeom>
          <a:noFill/>
        </p:spPr>
        <p:txBody>
          <a:bodyPr wrap="square" rtlCol="0">
            <a:spAutoFit/>
          </a:bodyPr>
          <a:lstStyle/>
          <a:p>
            <a:pPr algn="ctr"/>
            <a:r>
              <a:rPr lang="en-US" i="1" dirty="0"/>
              <a:t>n</a:t>
            </a:r>
            <a:r>
              <a:rPr lang="en-US" dirty="0"/>
              <a:t> is common to both</a:t>
            </a:r>
            <a:endParaRPr lang="en-US" dirty="0"/>
          </a:p>
        </p:txBody>
      </p:sp>
      <p:sp>
        <p:nvSpPr>
          <p:cNvPr id="20" name="TextBox 19"/>
          <p:cNvSpPr txBox="1"/>
          <p:nvPr/>
        </p:nvSpPr>
        <p:spPr>
          <a:xfrm>
            <a:off x="5978441" y="4870733"/>
            <a:ext cx="2819400" cy="147732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dirty="0">
                <a:solidFill>
                  <a:schemeClr val="tx2"/>
                </a:solidFill>
              </a:rPr>
              <a:t>The size of </a:t>
            </a:r>
            <a:r>
              <a:rPr lang="en-US" i="1" dirty="0">
                <a:solidFill>
                  <a:schemeClr val="tx2"/>
                </a:solidFill>
              </a:rPr>
              <a:t>n </a:t>
            </a:r>
            <a:r>
              <a:rPr lang="en-US" u="sng" dirty="0">
                <a:solidFill>
                  <a:schemeClr val="tx2"/>
                </a:solidFill>
              </a:rPr>
              <a:t>in bits</a:t>
            </a:r>
            <a:r>
              <a:rPr lang="en-US" dirty="0">
                <a:solidFill>
                  <a:schemeClr val="tx2"/>
                </a:solidFill>
              </a:rPr>
              <a:t> is the </a:t>
            </a:r>
            <a:r>
              <a:rPr lang="en-US" dirty="0">
                <a:solidFill>
                  <a:schemeClr val="tx2"/>
                </a:solidFill>
              </a:rPr>
              <a:t>key </a:t>
            </a:r>
            <a:r>
              <a:rPr lang="en-US" dirty="0">
                <a:solidFill>
                  <a:schemeClr val="tx2"/>
                </a:solidFill>
              </a:rPr>
              <a:t>length, and </a:t>
            </a:r>
            <a:r>
              <a:rPr lang="en-US" dirty="0">
                <a:solidFill>
                  <a:schemeClr val="tx2"/>
                </a:solidFill>
              </a:rPr>
              <a:t>it gives an indication of how strong the key </a:t>
            </a:r>
            <a:r>
              <a:rPr lang="en-US" dirty="0">
                <a:solidFill>
                  <a:schemeClr val="tx2"/>
                </a:solidFill>
              </a:rPr>
              <a:t>is—the longer</a:t>
            </a:r>
            <a:r>
              <a:rPr lang="en-US" dirty="0">
                <a:solidFill>
                  <a:schemeClr val="tx2"/>
                </a:solidFill>
              </a:rPr>
              <a:t>, the better. </a:t>
            </a:r>
          </a:p>
        </p:txBody>
      </p:sp>
    </p:spTree>
    <p:extLst>
      <p:ext uri="{BB962C8B-B14F-4D97-AF65-F5344CB8AC3E}">
        <p14:creationId xmlns:p14="http://schemas.microsoft.com/office/powerpoint/2010/main" val="3092854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solidFill>
                  <a:srgbClr val="00B0F0"/>
                </a:solidFill>
              </a:rPr>
              <a:t>RSA</a:t>
            </a:r>
            <a:r>
              <a:rPr lang="en-US" dirty="0" smtClean="0"/>
              <a:t> </a:t>
            </a:r>
            <a:r>
              <a:rPr lang="en-US" b="1" dirty="0">
                <a:solidFill>
                  <a:srgbClr val="00B0F0"/>
                </a:solidFill>
              </a:rPr>
              <a:t>Standard</a:t>
            </a:r>
            <a:r>
              <a:rPr lang="en-US" dirty="0" smtClean="0"/>
              <a:t> </a:t>
            </a:r>
            <a:r>
              <a:rPr lang="en-US" b="1" dirty="0">
                <a:solidFill>
                  <a:srgbClr val="00B0F0"/>
                </a:solidFill>
              </a:rPr>
              <a:t>Encryption</a:t>
            </a:r>
          </a:p>
        </p:txBody>
      </p:sp>
      <p:sp>
        <p:nvSpPr>
          <p:cNvPr id="3" name="Content Placeholder 2"/>
          <p:cNvSpPr>
            <a:spLocks noGrp="1"/>
          </p:cNvSpPr>
          <p:nvPr>
            <p:ph idx="1"/>
          </p:nvPr>
        </p:nvSpPr>
        <p:spPr>
          <a:xfrm>
            <a:off x="205315" y="3810000"/>
            <a:ext cx="8862487" cy="3218340"/>
          </a:xfrm>
        </p:spPr>
        <p:txBody>
          <a:bodyPr>
            <a:normAutofit fontScale="62500" lnSpcReduction="20000"/>
          </a:bodyPr>
          <a:lstStyle/>
          <a:p>
            <a:r>
              <a:rPr lang="en-US" dirty="0" smtClean="0"/>
              <a:t>Asymmetric encryption was kept secret by GCHQ from 1973 until 1997.</a:t>
            </a:r>
          </a:p>
          <a:p>
            <a:r>
              <a:rPr lang="en-US" dirty="0" smtClean="0"/>
              <a:t>However, three MIT researchers—Ron </a:t>
            </a:r>
            <a:r>
              <a:rPr lang="en-US" dirty="0" err="1" smtClean="0"/>
              <a:t>Rivest</a:t>
            </a:r>
            <a:r>
              <a:rPr lang="en-US" dirty="0"/>
              <a:t>, </a:t>
            </a:r>
            <a:r>
              <a:rPr lang="en-US" dirty="0" err="1"/>
              <a:t>Adi</a:t>
            </a:r>
            <a:r>
              <a:rPr lang="en-US" dirty="0"/>
              <a:t> Shamir and Leonard </a:t>
            </a:r>
            <a:r>
              <a:rPr lang="en-US" dirty="0" err="1" smtClean="0"/>
              <a:t>Adleman</a:t>
            </a:r>
            <a:r>
              <a:rPr lang="en-US" dirty="0" smtClean="0"/>
              <a:t>—independently discovered the technique in 1977.</a:t>
            </a:r>
          </a:p>
          <a:p>
            <a:r>
              <a:rPr lang="en-US" dirty="0" smtClean="0"/>
              <a:t>The technique is named after them: RSA encryption.</a:t>
            </a:r>
          </a:p>
          <a:p>
            <a:r>
              <a:rPr lang="en-US" dirty="0" smtClean="0"/>
              <a:t>It is </a:t>
            </a:r>
            <a:r>
              <a:rPr lang="en-US" i="1" dirty="0" smtClean="0"/>
              <a:t>possible </a:t>
            </a:r>
            <a:r>
              <a:rPr lang="en-US" dirty="0" smtClean="0"/>
              <a:t>to crack RSA by computing someone’s private key from their public key.</a:t>
            </a:r>
          </a:p>
          <a:p>
            <a:pPr lvl="1"/>
            <a:r>
              <a:rPr lang="en-US" dirty="0" smtClean="0"/>
              <a:t>All it takes is being able to factor the </a:t>
            </a:r>
            <a:r>
              <a:rPr lang="en-US" i="1" dirty="0" smtClean="0"/>
              <a:t>n </a:t>
            </a:r>
            <a:r>
              <a:rPr lang="en-US" dirty="0" smtClean="0"/>
              <a:t>that’s common to both the public and private key.</a:t>
            </a:r>
          </a:p>
          <a:p>
            <a:r>
              <a:rPr lang="en-US" dirty="0" smtClean="0"/>
              <a:t>However, it is not </a:t>
            </a:r>
            <a:r>
              <a:rPr lang="en-US" i="1" dirty="0" smtClean="0"/>
              <a:t>feasible</a:t>
            </a:r>
            <a:r>
              <a:rPr lang="en-US" dirty="0" smtClean="0"/>
              <a:t> because the time and computing power required to do it simply too great.</a:t>
            </a:r>
          </a:p>
          <a:p>
            <a:r>
              <a:rPr lang="en-US" dirty="0" smtClean="0"/>
              <a:t>As computers and algorithms get faster, we simply use larger numbers for </a:t>
            </a:r>
            <a:r>
              <a:rPr lang="en-US" i="1" dirty="0" smtClean="0"/>
              <a:t>n</a:t>
            </a:r>
            <a:r>
              <a:rPr lang="en-US" dirty="0" smtClean="0"/>
              <a:t>-factorization.</a:t>
            </a:r>
          </a:p>
          <a:p>
            <a:pPr lvl="1"/>
            <a:r>
              <a:rPr lang="en-US" dirty="0" smtClean="0"/>
              <a:t>In 1990, 512-bit RSA keys were deemed pretty secure; today 2,048-bit RSA is deemed secure.</a:t>
            </a:r>
          </a:p>
          <a:p>
            <a:endParaRPr lang="en-US" dirty="0" smtClean="0"/>
          </a:p>
          <a:p>
            <a:pPr marL="585216" lvl="1" indent="0">
              <a:buNone/>
            </a:pPr>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pic>
        <p:nvPicPr>
          <p:cNvPr id="6" name="Picture 5"/>
          <p:cNvPicPr>
            <a:picLocks noChangeAspect="1"/>
          </p:cNvPicPr>
          <p:nvPr/>
        </p:nvPicPr>
        <p:blipFill>
          <a:blip r:embed="rId3"/>
          <a:stretch>
            <a:fillRect/>
          </a:stretch>
        </p:blipFill>
        <p:spPr>
          <a:xfrm>
            <a:off x="897725" y="1192455"/>
            <a:ext cx="7348550" cy="2465147"/>
          </a:xfrm>
          <a:prstGeom prst="rect">
            <a:avLst/>
          </a:prstGeom>
        </p:spPr>
      </p:pic>
    </p:spTree>
    <p:extLst>
      <p:ext uri="{BB962C8B-B14F-4D97-AF65-F5344CB8AC3E}">
        <p14:creationId xmlns:p14="http://schemas.microsoft.com/office/powerpoint/2010/main" val="3293712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9"/>
            <a:ext cx="7886700" cy="1325563"/>
          </a:xfrm>
        </p:spPr>
        <p:txBody>
          <a:bodyPr/>
          <a:lstStyle/>
          <a:p>
            <a:r>
              <a:rPr lang="en-US" b="1" dirty="0">
                <a:solidFill>
                  <a:srgbClr val="00B0F0"/>
                </a:solidFill>
              </a:rPr>
              <a:t>RSA</a:t>
            </a:r>
            <a:r>
              <a:rPr lang="en-US" dirty="0" smtClean="0"/>
              <a:t> </a:t>
            </a:r>
            <a:r>
              <a:rPr lang="en-US" b="1" dirty="0">
                <a:solidFill>
                  <a:srgbClr val="00B0F0"/>
                </a:solidFill>
              </a:rPr>
              <a:t>Security</a:t>
            </a:r>
          </a:p>
        </p:txBody>
      </p:sp>
      <p:sp>
        <p:nvSpPr>
          <p:cNvPr id="3" name="Content Placeholder 2"/>
          <p:cNvSpPr>
            <a:spLocks noGrp="1"/>
          </p:cNvSpPr>
          <p:nvPr>
            <p:ph idx="1"/>
          </p:nvPr>
        </p:nvSpPr>
        <p:spPr>
          <a:xfrm>
            <a:off x="457200" y="1295400"/>
            <a:ext cx="4876800" cy="4709160"/>
          </a:xfrm>
        </p:spPr>
        <p:txBody>
          <a:bodyPr>
            <a:normAutofit fontScale="77500" lnSpcReduction="20000"/>
          </a:bodyPr>
          <a:lstStyle/>
          <a:p>
            <a:r>
              <a:rPr lang="en-US" dirty="0" smtClean="0"/>
              <a:t>If </a:t>
            </a:r>
            <a:r>
              <a:rPr lang="en-US" i="1" dirty="0" smtClean="0"/>
              <a:t>n</a:t>
            </a:r>
            <a:r>
              <a:rPr lang="en-US" dirty="0" smtClean="0"/>
              <a:t> is 300 bits or shorter</a:t>
            </a:r>
          </a:p>
          <a:p>
            <a:pPr lvl="1"/>
            <a:r>
              <a:rPr lang="en-US" dirty="0" smtClean="0"/>
              <a:t>Factored in a few </a:t>
            </a:r>
            <a:r>
              <a:rPr lang="en-US" u="sng" dirty="0" smtClean="0"/>
              <a:t>hours</a:t>
            </a:r>
            <a:r>
              <a:rPr lang="en-US" dirty="0" smtClean="0"/>
              <a:t> on a personal computer</a:t>
            </a:r>
          </a:p>
          <a:p>
            <a:r>
              <a:rPr lang="en-US" dirty="0" smtClean="0"/>
              <a:t>512-bit keys</a:t>
            </a:r>
          </a:p>
          <a:p>
            <a:pPr lvl="1"/>
            <a:r>
              <a:rPr lang="en-US" dirty="0" smtClean="0"/>
              <a:t>Factored in a few </a:t>
            </a:r>
            <a:r>
              <a:rPr lang="en-US" u="sng" dirty="0" smtClean="0"/>
              <a:t>weeks</a:t>
            </a:r>
            <a:r>
              <a:rPr lang="en-US" dirty="0" smtClean="0"/>
              <a:t> using common hardware</a:t>
            </a:r>
          </a:p>
          <a:p>
            <a:r>
              <a:rPr lang="en-US" dirty="0" smtClean="0"/>
              <a:t>Largest (known) number factored by a general-purpose factoring algorithm: 768 bits</a:t>
            </a:r>
          </a:p>
          <a:p>
            <a:pPr lvl="1"/>
            <a:r>
              <a:rPr lang="en-US" dirty="0" smtClean="0"/>
              <a:t>State-of-the-art, distributed implementation</a:t>
            </a:r>
          </a:p>
          <a:p>
            <a:r>
              <a:rPr lang="en-US" dirty="0" smtClean="0"/>
              <a:t>RSA keys are typically 1024-2048 bits</a:t>
            </a:r>
          </a:p>
          <a:p>
            <a:pPr lvl="1"/>
            <a:r>
              <a:rPr lang="en-US" dirty="0" smtClean="0"/>
              <a:t>1024-bit keys may be breakable in near future</a:t>
            </a:r>
          </a:p>
          <a:p>
            <a:pPr lvl="1"/>
            <a:r>
              <a:rPr lang="en-US" dirty="0" smtClean="0"/>
              <a:t>Recommend key length is 2048 bit to be considered “secure”</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pic>
        <p:nvPicPr>
          <p:cNvPr id="2050" name="Picture 2" descr="Image result for rsa encry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2" y="1143000"/>
            <a:ext cx="2333625" cy="2333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019929" y="3703767"/>
            <a:ext cx="2028566" cy="2028566"/>
          </a:xfrm>
          <a:prstGeom prst="rect">
            <a:avLst/>
          </a:prstGeom>
        </p:spPr>
      </p:pic>
    </p:spTree>
    <p:extLst>
      <p:ext uri="{BB962C8B-B14F-4D97-AF65-F5344CB8AC3E}">
        <p14:creationId xmlns:p14="http://schemas.microsoft.com/office/powerpoint/2010/main" val="945929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9"/>
            <a:ext cx="7886700" cy="1325563"/>
          </a:xfrm>
        </p:spPr>
        <p:txBody>
          <a:bodyPr/>
          <a:lstStyle/>
          <a:p>
            <a:r>
              <a:rPr lang="en-US" b="1" dirty="0">
                <a:solidFill>
                  <a:srgbClr val="00B0F0"/>
                </a:solidFill>
              </a:rPr>
              <a:t>Encryption</a:t>
            </a:r>
            <a:r>
              <a:rPr lang="en-US" dirty="0" smtClean="0"/>
              <a:t> </a:t>
            </a:r>
            <a:r>
              <a:rPr lang="en-US" b="1" dirty="0">
                <a:solidFill>
                  <a:srgbClr val="00B0F0"/>
                </a:solidFill>
              </a:rPr>
              <a:t>Process</a:t>
            </a:r>
          </a:p>
        </p:txBody>
      </p:sp>
      <p:sp>
        <p:nvSpPr>
          <p:cNvPr id="3" name="Content Placeholder 2"/>
          <p:cNvSpPr>
            <a:spLocks noGrp="1"/>
          </p:cNvSpPr>
          <p:nvPr>
            <p:ph idx="1"/>
          </p:nvPr>
        </p:nvSpPr>
        <p:spPr>
          <a:xfrm>
            <a:off x="165100" y="1402716"/>
            <a:ext cx="5410200" cy="4709160"/>
          </a:xfrm>
        </p:spPr>
        <p:txBody>
          <a:bodyPr>
            <a:normAutofit/>
          </a:bodyPr>
          <a:lstStyle/>
          <a:p>
            <a:r>
              <a:rPr lang="en-US" dirty="0" smtClean="0"/>
              <a:t>Data is encrypted using the </a:t>
            </a:r>
            <a:r>
              <a:rPr lang="en-US" dirty="0" smtClean="0">
                <a:solidFill>
                  <a:srgbClr val="FFFF00"/>
                </a:solidFill>
              </a:rPr>
              <a:t>recipient’s</a:t>
            </a:r>
            <a:r>
              <a:rPr lang="en-US" dirty="0" smtClean="0"/>
              <a:t> public key</a:t>
            </a:r>
          </a:p>
          <a:p>
            <a:pPr lvl="1"/>
            <a:r>
              <a:rPr lang="en-US" dirty="0" smtClean="0"/>
              <a:t>Public key is available to anyone</a:t>
            </a:r>
          </a:p>
          <a:p>
            <a:r>
              <a:rPr lang="en-US" dirty="0" smtClean="0"/>
              <a:t>Data is decrypted by the recipient using their private key</a:t>
            </a:r>
          </a:p>
          <a:p>
            <a:pPr lvl="1"/>
            <a:r>
              <a:rPr lang="en-US" dirty="0" smtClean="0"/>
              <a:t>Only the recipient’s private key will successfully decrypt the message</a:t>
            </a:r>
          </a:p>
          <a:p>
            <a:pPr lvl="1"/>
            <a:r>
              <a:rPr lang="en-US" dirty="0"/>
              <a:t>Only </a:t>
            </a:r>
            <a:r>
              <a:rPr lang="en-US" dirty="0" smtClean="0"/>
              <a:t>the recipient </a:t>
            </a:r>
            <a:r>
              <a:rPr lang="en-US" dirty="0"/>
              <a:t>should have the </a:t>
            </a:r>
            <a:r>
              <a:rPr lang="en-US" dirty="0" smtClean="0"/>
              <a:t>correct </a:t>
            </a:r>
            <a:r>
              <a:rPr lang="en-US" dirty="0"/>
              <a:t>private key</a:t>
            </a:r>
          </a:p>
          <a:p>
            <a:pPr lvl="1"/>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pic>
        <p:nvPicPr>
          <p:cNvPr id="1026" name="Picture 2" descr="http://cheateinstein.com/wp-content/uploads/2012/11/AsymmetricEncryption_March-20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300" y="1676400"/>
            <a:ext cx="3492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749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83"/>
            <a:ext cx="8229600" cy="1143000"/>
          </a:xfrm>
        </p:spPr>
        <p:txBody>
          <a:bodyPr>
            <a:noAutofit/>
          </a:bodyPr>
          <a:lstStyle/>
          <a:p>
            <a:r>
              <a:rPr lang="en-US" b="1" dirty="0">
                <a:solidFill>
                  <a:srgbClr val="00B0F0"/>
                </a:solidFill>
              </a:rPr>
              <a:t>Alice Sends Message to Bob Using Asymmetric Encryption</a:t>
            </a: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3350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001187" y="1417640"/>
            <a:ext cx="1143000" cy="1327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43600" y="1570040"/>
            <a:ext cx="1143000" cy="1327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Image result for spongebo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4908" y="1585028"/>
            <a:ext cx="1305976" cy="1081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alice disn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1187" y="1417638"/>
            <a:ext cx="754754" cy="14053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189317" y="5272998"/>
            <a:ext cx="689166" cy="946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descr="Image result for eve disne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5160" y="5044113"/>
            <a:ext cx="518818" cy="88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062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CSS">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2_CCSS">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3_CCSS">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1_CCSS">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USNA Slide Template 1">
  <a:themeElements>
    <a:clrScheme name="Custom 6">
      <a:dk1>
        <a:srgbClr val="FFFFF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NA Slide Template 1" id="{857A110D-ECC9-48E0-B72E-4752B9C54FAD}" vid="{2EA20FB0-2F95-4085-9741-D2CDDCCC160A}"/>
    </a:ext>
  </a:extLst>
</a:theme>
</file>

<file path=ppt/theme/theme7.xml><?xml version="1.0" encoding="utf-8"?>
<a:theme xmlns:a="http://schemas.openxmlformats.org/drawingml/2006/main" name="1_USNA Slide Template 1">
  <a:themeElements>
    <a:clrScheme name="Custom 6">
      <a:dk1>
        <a:srgbClr val="FFFFF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NA Slide Template 1" id="{857A110D-ECC9-48E0-B72E-4752B9C54FAD}" vid="{2EA20FB0-2F95-4085-9741-D2CDDCCC16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CCSS</Template>
  <TotalTime>3139</TotalTime>
  <Words>1279</Words>
  <Application>Microsoft Office PowerPoint</Application>
  <PresentationFormat>On-screen Show (4:3)</PresentationFormat>
  <Paragraphs>196</Paragraphs>
  <Slides>19</Slides>
  <Notes>18</Notes>
  <HiddenSlides>2</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19</vt:i4>
      </vt:variant>
    </vt:vector>
  </HeadingPairs>
  <TitlesOfParts>
    <vt:vector size="34" baseType="lpstr">
      <vt:lpstr>Arial</vt:lpstr>
      <vt:lpstr>Book Antiqua</vt:lpstr>
      <vt:lpstr>Calibri</vt:lpstr>
      <vt:lpstr>Calibri Light</vt:lpstr>
      <vt:lpstr>Lucida Sans</vt:lpstr>
      <vt:lpstr>Wingdings</vt:lpstr>
      <vt:lpstr>Wingdings 2</vt:lpstr>
      <vt:lpstr>Wingdings 3</vt:lpstr>
      <vt:lpstr>CCSS</vt:lpstr>
      <vt:lpstr>1_Apex</vt:lpstr>
      <vt:lpstr>2_CCSS</vt:lpstr>
      <vt:lpstr>3_CCSS</vt:lpstr>
      <vt:lpstr>1_CCSS</vt:lpstr>
      <vt:lpstr>USNA Slide Template 1</vt:lpstr>
      <vt:lpstr>1_USNA Slide Template 1</vt:lpstr>
      <vt:lpstr>Asymmetric Encryption USNA SY110 </vt:lpstr>
      <vt:lpstr>Symmetric Encryption Limitations</vt:lpstr>
      <vt:lpstr>Asymmetric Encryption</vt:lpstr>
      <vt:lpstr>Integer Factorization</vt:lpstr>
      <vt:lpstr>Integer Factorization (cont.)</vt:lpstr>
      <vt:lpstr>RSA Standard Encryption</vt:lpstr>
      <vt:lpstr>RSA Security</vt:lpstr>
      <vt:lpstr>Encryption Process</vt:lpstr>
      <vt:lpstr>Alice Sends Message to Bob Using Asymmetric Encryption</vt:lpstr>
      <vt:lpstr>Authentication</vt:lpstr>
      <vt:lpstr>Authenticate Using the Sender’s  Key Pair</vt:lpstr>
      <vt:lpstr>Authentication</vt:lpstr>
      <vt:lpstr>Confidential and Authenticated Communications</vt:lpstr>
      <vt:lpstr>Digital Signatures</vt:lpstr>
      <vt:lpstr>Digital Signatures</vt:lpstr>
      <vt:lpstr>A Problem Remains</vt:lpstr>
      <vt:lpstr>Man-in-the-Middle Attack</vt:lpstr>
      <vt:lpstr>OpenSSL Tool Activity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Scripting</dc:title>
  <dc:creator>Charles D. Spera</dc:creator>
  <cp:lastModifiedBy>Kiehl, Brian LCDR USN USNA Annapolis</cp:lastModifiedBy>
  <cp:revision>237</cp:revision>
  <dcterms:created xsi:type="dcterms:W3CDTF">2006-08-16T00:00:00Z</dcterms:created>
  <dcterms:modified xsi:type="dcterms:W3CDTF">2019-10-25T15:31:06Z</dcterms:modified>
</cp:coreProperties>
</file>