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Lst>
  <p:notesMasterIdLst>
    <p:notesMasterId r:id="rId21"/>
  </p:notesMasterIdLst>
  <p:handoutMasterIdLst>
    <p:handoutMasterId r:id="rId22"/>
  </p:handoutMasterIdLst>
  <p:sldIdLst>
    <p:sldId id="297" r:id="rId8"/>
    <p:sldId id="290" r:id="rId9"/>
    <p:sldId id="296" r:id="rId10"/>
    <p:sldId id="287" r:id="rId11"/>
    <p:sldId id="285" r:id="rId12"/>
    <p:sldId id="286" r:id="rId13"/>
    <p:sldId id="280" r:id="rId14"/>
    <p:sldId id="277" r:id="rId15"/>
    <p:sldId id="289" r:id="rId16"/>
    <p:sldId id="292" r:id="rId17"/>
    <p:sldId id="294" r:id="rId18"/>
    <p:sldId id="295" r:id="rId19"/>
    <p:sldId id="29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8639" autoAdjust="0"/>
  </p:normalViewPr>
  <p:slideViewPr>
    <p:cSldViewPr>
      <p:cViewPr varScale="1">
        <p:scale>
          <a:sx n="100" d="100"/>
          <a:sy n="100" d="100"/>
        </p:scale>
        <p:origin x="1920" y="72"/>
      </p:cViewPr>
      <p:guideLst>
        <p:guide orient="horz" pos="2160"/>
        <p:guide pos="2880"/>
      </p:guideLst>
    </p:cSldViewPr>
  </p:slideViewPr>
  <p:outlineViewPr>
    <p:cViewPr>
      <p:scale>
        <a:sx n="33" d="100"/>
        <a:sy n="33" d="100"/>
      </p:scale>
      <p:origin x="0" y="247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A797B24-2BA4-44F0-BCE5-1C487A045903}" type="datetimeFigureOut">
              <a:rPr lang="en-US" smtClean="0"/>
              <a:t>10/30/2019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2054574-C2BD-440E-9A4A-6633BF7A45C2}" type="slidenum">
              <a:rPr lang="en-US" smtClean="0"/>
              <a:t>‹#›</a:t>
            </a:fld>
            <a:endParaRPr lang="en-US"/>
          </a:p>
        </p:txBody>
      </p:sp>
    </p:spTree>
    <p:extLst>
      <p:ext uri="{BB962C8B-B14F-4D97-AF65-F5344CB8AC3E}">
        <p14:creationId xmlns:p14="http://schemas.microsoft.com/office/powerpoint/2010/main" val="2392311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931995-6CB3-41FC-B7ED-870089D93F3E}" type="datetimeFigureOut">
              <a:rPr lang="en-US" smtClean="0"/>
              <a:pPr/>
              <a:t>10/30/2019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A4C1DB-DDE1-4DA9-8CBE-A12D5EB3CD46}" type="slidenum">
              <a:rPr lang="en-US" smtClean="0"/>
              <a:pPr/>
              <a:t>‹#›</a:t>
            </a:fld>
            <a:endParaRPr lang="en-US"/>
          </a:p>
        </p:txBody>
      </p:sp>
    </p:spTree>
    <p:extLst>
      <p:ext uri="{BB962C8B-B14F-4D97-AF65-F5344CB8AC3E}">
        <p14:creationId xmlns:p14="http://schemas.microsoft.com/office/powerpoint/2010/main" val="6356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9478">
              <a:defRPr/>
            </a:pPr>
            <a:fld id="{F5CD94DF-15D5-4519-ACAD-A42206BA29BC}" type="slidenum">
              <a:rPr lang="en-US">
                <a:solidFill>
                  <a:prstClr val="black"/>
                </a:solidFill>
                <a:latin typeface="Calibri"/>
              </a:rPr>
              <a:pPr defTabSz="949478">
                <a:defRPr/>
              </a:pPr>
              <a:t>1</a:t>
            </a:fld>
            <a:endParaRPr lang="en-US">
              <a:solidFill>
                <a:prstClr val="black"/>
              </a:solidFill>
              <a:latin typeface="Calibri"/>
            </a:endParaRPr>
          </a:p>
        </p:txBody>
      </p:sp>
    </p:spTree>
    <p:extLst>
      <p:ext uri="{BB962C8B-B14F-4D97-AF65-F5344CB8AC3E}">
        <p14:creationId xmlns:p14="http://schemas.microsoft.com/office/powerpoint/2010/main" val="368248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4C1DB-DDE1-4DA9-8CBE-A12D5EB3CD46}" type="slidenum">
              <a:rPr lang="en-US" smtClean="0"/>
              <a:pPr/>
              <a:t>3</a:t>
            </a:fld>
            <a:endParaRPr lang="en-US"/>
          </a:p>
        </p:txBody>
      </p:sp>
    </p:spTree>
    <p:extLst>
      <p:ext uri="{BB962C8B-B14F-4D97-AF65-F5344CB8AC3E}">
        <p14:creationId xmlns:p14="http://schemas.microsoft.com/office/powerpoint/2010/main" val="299810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4C1DB-DDE1-4DA9-8CBE-A12D5EB3CD4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7472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4C1DB-DDE1-4DA9-8CBE-A12D5EB3CD4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02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4C1DB-DDE1-4DA9-8CBE-A12D5EB3CD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811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E060FAF-6060-4FB0-958A-29FD7F7A03D1}" type="datetime1">
              <a:rPr lang="en-US" smtClean="0"/>
              <a:t>10/30/2019</a:t>
            </a:fld>
            <a:endParaRPr lang="en-US"/>
          </a:p>
        </p:txBody>
      </p:sp>
      <p:sp>
        <p:nvSpPr>
          <p:cNvPr id="17" name="Footer Placeholder 16"/>
          <p:cNvSpPr>
            <a:spLocks noGrp="1"/>
          </p:cNvSpPr>
          <p:nvPr>
            <p:ph type="ftr" sz="quarter" idx="11"/>
          </p:nvPr>
        </p:nvSpPr>
        <p:spPr/>
        <p:txBody>
          <a:bodyPr/>
          <a:lstStyle/>
          <a:p>
            <a:r>
              <a:rPr lang="en-US" smtClean="0"/>
              <a:t>Cryptographic Hashing</a:t>
            </a:r>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4004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83B6C9-A6E3-47F1-A935-B2A7C9889D35}" type="datetime1">
              <a:rPr lang="en-US" smtClean="0"/>
              <a:t>10/30/2019</a:t>
            </a:fld>
            <a:endParaRPr lang="en-US"/>
          </a:p>
        </p:txBody>
      </p:sp>
      <p:sp>
        <p:nvSpPr>
          <p:cNvPr id="5" name="Footer Placeholder 4"/>
          <p:cNvSpPr>
            <a:spLocks noGrp="1"/>
          </p:cNvSpPr>
          <p:nvPr>
            <p:ph type="ftr" sz="quarter" idx="11"/>
          </p:nvPr>
        </p:nvSpPr>
        <p:spPr/>
        <p:txBody>
          <a:bodyPr/>
          <a:lstStyle/>
          <a:p>
            <a:r>
              <a:rPr lang="en-US" smtClean="0"/>
              <a:t>Cryptographic Hashing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99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DF23CF-5C29-41C4-AC06-83469D0D6855}" type="datetime1">
              <a:rPr lang="en-US" smtClean="0"/>
              <a:t>10/30/2019</a:t>
            </a:fld>
            <a:endParaRPr lang="en-US"/>
          </a:p>
        </p:txBody>
      </p:sp>
      <p:sp>
        <p:nvSpPr>
          <p:cNvPr id="5" name="Footer Placeholder 4"/>
          <p:cNvSpPr>
            <a:spLocks noGrp="1"/>
          </p:cNvSpPr>
          <p:nvPr>
            <p:ph type="ftr" sz="quarter" idx="11"/>
          </p:nvPr>
        </p:nvSpPr>
        <p:spPr/>
        <p:txBody>
          <a:bodyPr/>
          <a:lstStyle/>
          <a:p>
            <a:r>
              <a:rPr lang="en-US" smtClean="0"/>
              <a:t>Cryptographic Hashing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039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C56D97A-806F-4163-AFCE-4C17F2518EE8}" type="datetime1">
              <a:rPr lang="en-US" smtClean="0">
                <a:solidFill>
                  <a:prstClr val="white">
                    <a:shade val="50000"/>
                  </a:prstClr>
                </a:solidFill>
              </a:rPr>
              <a:pPr/>
              <a:t>10/30/2019</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8598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DF6FB-08E3-47A0-8256-9D9CC366C449}"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591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9C0C7F-8DF3-40D1-AB51-0248362AC7B1}"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886329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62230B-7F38-416B-895F-14F27FA61DD3}"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2838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8B5B82-E4A8-461B-984E-088359C43619}" type="datetime1">
              <a:rPr lang="en-US" smtClean="0">
                <a:solidFill>
                  <a:prstClr val="white">
                    <a:shade val="50000"/>
                  </a:prstClr>
                </a:solidFill>
              </a:rPr>
              <a:pPr/>
              <a:t>10/30/2019</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1886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64BFD2-4D32-4EA7-A39A-2DDBBF616400}" type="datetime1">
              <a:rPr lang="en-US" smtClean="0">
                <a:solidFill>
                  <a:prstClr val="white">
                    <a:shade val="50000"/>
                  </a:prstClr>
                </a:solidFill>
              </a:rPr>
              <a:pPr/>
              <a:t>10/30/2019</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3624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2E46C-64A3-46D4-9721-F14728318723}" type="datetime1">
              <a:rPr lang="en-US" smtClean="0">
                <a:solidFill>
                  <a:prstClr val="white">
                    <a:shade val="50000"/>
                  </a:prstClr>
                </a:solidFill>
              </a:rPr>
              <a:pPr/>
              <a:t>10/30/2019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7044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6D6952-2EDC-4A4F-8DA7-38381BC9C3A6}"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3389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6A0899-FF2D-45A2-9C88-2BC5C61BDBF8}" type="datetime1">
              <a:rPr lang="en-US" smtClean="0"/>
              <a:t>10/30/2019</a:t>
            </a:fld>
            <a:endParaRPr lang="en-US"/>
          </a:p>
        </p:txBody>
      </p:sp>
      <p:sp>
        <p:nvSpPr>
          <p:cNvPr id="5" name="Footer Placeholder 4"/>
          <p:cNvSpPr>
            <a:spLocks noGrp="1"/>
          </p:cNvSpPr>
          <p:nvPr>
            <p:ph type="ftr" sz="quarter" idx="11"/>
          </p:nvPr>
        </p:nvSpPr>
        <p:spPr/>
        <p:txBody>
          <a:bodyPr/>
          <a:lstStyle/>
          <a:p>
            <a:r>
              <a:rPr lang="en-US" smtClean="0"/>
              <a:t>Cryptographic Hashing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5297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00BC41-89BD-4F00-9FAC-135D861C77AC}"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68329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80659-4DB8-4497-94FD-FC1FCC238545}"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4359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0DA160-0125-4568-B19A-27836B47668C}"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3220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C56D97A-806F-4163-AFCE-4C17F2518EE8}" type="datetime1">
              <a:rPr lang="en-US" smtClean="0">
                <a:solidFill>
                  <a:prstClr val="white">
                    <a:shade val="50000"/>
                  </a:prstClr>
                </a:solidFill>
              </a:rPr>
              <a:pPr/>
              <a:t>10/30/2019</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72058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DF6FB-08E3-47A0-8256-9D9CC366C449}"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5314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9C0C7F-8DF3-40D1-AB51-0248362AC7B1}"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408086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62230B-7F38-416B-895F-14F27FA61DD3}"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5632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8B5B82-E4A8-461B-984E-088359C43619}" type="datetime1">
              <a:rPr lang="en-US" smtClean="0">
                <a:solidFill>
                  <a:prstClr val="white">
                    <a:shade val="50000"/>
                  </a:prstClr>
                </a:solidFill>
              </a:rPr>
              <a:pPr/>
              <a:t>10/30/2019</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6336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64BFD2-4D32-4EA7-A39A-2DDBBF616400}" type="datetime1">
              <a:rPr lang="en-US" smtClean="0">
                <a:solidFill>
                  <a:prstClr val="white">
                    <a:shade val="50000"/>
                  </a:prstClr>
                </a:solidFill>
              </a:rPr>
              <a:pPr/>
              <a:t>10/30/2019</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6406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2E46C-64A3-46D4-9721-F14728318723}" type="datetime1">
              <a:rPr lang="en-US" smtClean="0">
                <a:solidFill>
                  <a:prstClr val="white">
                    <a:shade val="50000"/>
                  </a:prstClr>
                </a:solidFill>
              </a:rPr>
              <a:pPr/>
              <a:t>10/30/2019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211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F9026D-0733-40B2-A1D8-054D701A21CB}" type="datetime1">
              <a:rPr lang="en-US" smtClean="0"/>
              <a:t>10/30/2019</a:t>
            </a:fld>
            <a:endParaRPr lang="en-US"/>
          </a:p>
        </p:txBody>
      </p:sp>
      <p:sp>
        <p:nvSpPr>
          <p:cNvPr id="5" name="Footer Placeholder 4"/>
          <p:cNvSpPr>
            <a:spLocks noGrp="1"/>
          </p:cNvSpPr>
          <p:nvPr>
            <p:ph type="ftr" sz="quarter" idx="11"/>
          </p:nvPr>
        </p:nvSpPr>
        <p:spPr/>
        <p:txBody>
          <a:bodyPr/>
          <a:lstStyle/>
          <a:p>
            <a:r>
              <a:rPr lang="en-US" smtClean="0"/>
              <a:t>Cryptographic Hashing</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30974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6D6952-2EDC-4A4F-8DA7-38381BC9C3A6}"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84159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00BC41-89BD-4F00-9FAC-135D861C77AC}"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2548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80659-4DB8-4497-94FD-FC1FCC238545}"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3271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0DA160-0125-4568-B19A-27836B47668C}"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78515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C56D97A-806F-4163-AFCE-4C17F2518EE8}" type="datetime1">
              <a:rPr lang="en-US" smtClean="0">
                <a:solidFill>
                  <a:prstClr val="white">
                    <a:shade val="50000"/>
                  </a:prstClr>
                </a:solidFill>
              </a:rPr>
              <a:pPr/>
              <a:t>10/30/2019</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12114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DF6FB-08E3-47A0-8256-9D9CC366C449}"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344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9C0C7F-8DF3-40D1-AB51-0248362AC7B1}"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095961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62230B-7F38-416B-895F-14F27FA61DD3}"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99628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8B5B82-E4A8-461B-984E-088359C43619}" type="datetime1">
              <a:rPr lang="en-US" smtClean="0">
                <a:solidFill>
                  <a:prstClr val="white">
                    <a:shade val="50000"/>
                  </a:prstClr>
                </a:solidFill>
              </a:rPr>
              <a:pPr/>
              <a:t>10/30/2019</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5096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64BFD2-4D32-4EA7-A39A-2DDBBF616400}" type="datetime1">
              <a:rPr lang="en-US" smtClean="0">
                <a:solidFill>
                  <a:prstClr val="white">
                    <a:shade val="50000"/>
                  </a:prstClr>
                </a:solidFill>
              </a:rPr>
              <a:pPr/>
              <a:t>10/30/2019</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4304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7F01A6-F3FB-4DB6-895F-3CB53DA91FC7}" type="datetime1">
              <a:rPr lang="en-US" smtClean="0"/>
              <a:t>10/30/2019</a:t>
            </a:fld>
            <a:endParaRPr lang="en-US"/>
          </a:p>
        </p:txBody>
      </p:sp>
      <p:sp>
        <p:nvSpPr>
          <p:cNvPr id="6" name="Footer Placeholder 5"/>
          <p:cNvSpPr>
            <a:spLocks noGrp="1"/>
          </p:cNvSpPr>
          <p:nvPr>
            <p:ph type="ftr" sz="quarter" idx="11"/>
          </p:nvPr>
        </p:nvSpPr>
        <p:spPr/>
        <p:txBody>
          <a:bodyPr/>
          <a:lstStyle/>
          <a:p>
            <a:r>
              <a:rPr lang="en-US" smtClean="0"/>
              <a:t>Cryptographic Hashing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7632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2E46C-64A3-46D4-9721-F14728318723}" type="datetime1">
              <a:rPr lang="en-US" smtClean="0">
                <a:solidFill>
                  <a:prstClr val="white">
                    <a:shade val="50000"/>
                  </a:prstClr>
                </a:solidFill>
              </a:rPr>
              <a:pPr/>
              <a:t>10/30/2019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9623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6D6952-2EDC-4A4F-8DA7-38381BC9C3A6}"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94642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00BC41-89BD-4F00-9FAC-135D861C77AC}"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39199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80659-4DB8-4497-94FD-FC1FCC238545}"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94521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0DA160-0125-4568-B19A-27836B47668C}"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74292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E060FAF-6060-4FB0-958A-29FD7F7A03D1}" type="datetime1">
              <a:rPr lang="en-US" smtClean="0"/>
              <a:t>10/30/2019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1221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76A0899-FF2D-45A2-9C88-2BC5C61BDBF8}" type="datetime1">
              <a:rPr lang="en-US" smtClean="0"/>
              <a:t>10/30/2019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6437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3F9026D-0733-40B2-A1D8-054D701A21CB}" type="datetime1">
              <a:rPr lang="en-US" smtClean="0"/>
              <a:t>10/30/2019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8431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67F01A6-F3FB-4DB6-895F-3CB53DA91FC7}" type="datetime1">
              <a:rPr lang="en-US" smtClean="0"/>
              <a:t>10/30/2019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2688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1059610-E7C6-4003-8E8D-C1C4057B4E78}" type="datetime1">
              <a:rPr lang="en-US" smtClean="0"/>
              <a:t>10/30/2019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01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059610-E7C6-4003-8E8D-C1C4057B4E78}" type="datetime1">
              <a:rPr lang="en-US" smtClean="0"/>
              <a:t>10/30/2019</a:t>
            </a:fld>
            <a:endParaRPr lang="en-US"/>
          </a:p>
        </p:txBody>
      </p:sp>
      <p:sp>
        <p:nvSpPr>
          <p:cNvPr id="8" name="Footer Placeholder 7"/>
          <p:cNvSpPr>
            <a:spLocks noGrp="1"/>
          </p:cNvSpPr>
          <p:nvPr>
            <p:ph type="ftr" sz="quarter" idx="11"/>
          </p:nvPr>
        </p:nvSpPr>
        <p:spPr/>
        <p:txBody>
          <a:bodyPr/>
          <a:lstStyle/>
          <a:p>
            <a:r>
              <a:rPr lang="en-US" smtClean="0"/>
              <a:t>Cryptographic Hashing</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807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0449FF0-92AD-418A-9EB9-3354BBA13878}" type="datetime1">
              <a:rPr lang="en-US" smtClean="0"/>
              <a:t>10/30/2019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2274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5B14627-8C7D-421E-A3FC-662C85D235DD}" type="datetime1">
              <a:rPr lang="en-US" smtClean="0"/>
              <a:t>10/30/2019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3401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3A6B62D-0181-4D0D-9604-F14964EB9449}" type="datetime1">
              <a:rPr lang="en-US" smtClean="0"/>
              <a:t>10/30/2019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4377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243D39C-4030-40E1-B58F-59D8EA98C1E5}" type="datetime1">
              <a:rPr lang="en-US" smtClean="0"/>
              <a:t>10/30/2019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502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583B6C9-A6E3-47F1-A935-B2A7C9889D35}" type="datetime1">
              <a:rPr lang="en-US" smtClean="0"/>
              <a:t>10/30/2019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5958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5DF23CF-5C29-41C4-AC06-83469D0D6855}" type="datetime1">
              <a:rPr lang="en-US" smtClean="0"/>
              <a:t>10/30/2019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Cryptographic Hashing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0020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C56D97A-806F-4163-AFCE-4C17F2518EE8}"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2222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04DF6FB-08E3-47A0-8256-9D9CC366C449}"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0703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09C0C7F-8DF3-40D1-AB51-0248362AC7B1}"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82516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562230B-7F38-416B-895F-14F27FA61DD3}"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6541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449FF0-92AD-418A-9EB9-3354BBA13878}" type="datetime1">
              <a:rPr lang="en-US" smtClean="0"/>
              <a:t>10/30/2019</a:t>
            </a:fld>
            <a:endParaRPr lang="en-US"/>
          </a:p>
        </p:txBody>
      </p:sp>
      <p:sp>
        <p:nvSpPr>
          <p:cNvPr id="4" name="Footer Placeholder 3"/>
          <p:cNvSpPr>
            <a:spLocks noGrp="1"/>
          </p:cNvSpPr>
          <p:nvPr>
            <p:ph type="ftr" sz="quarter" idx="11"/>
          </p:nvPr>
        </p:nvSpPr>
        <p:spPr/>
        <p:txBody>
          <a:bodyPr/>
          <a:lstStyle/>
          <a:p>
            <a:r>
              <a:rPr lang="en-US" smtClean="0"/>
              <a:t>Cryptographic Hashing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3998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08B5B82-E4A8-461B-984E-088359C43619}" type="datetime1">
              <a:rPr lang="en-US" smtClean="0">
                <a:solidFill>
                  <a:prstClr val="white">
                    <a:shade val="50000"/>
                  </a:prstClr>
                </a:solidFill>
              </a:rPr>
              <a:pPr/>
              <a:t>10/30/2019</a:t>
            </a:fld>
            <a:endParaRPr lang="en-US">
              <a:solidFill>
                <a:prstClr val="white">
                  <a:shade val="50000"/>
                </a:prstClr>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5157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B64BFD2-4D32-4EA7-A39A-2DDBBF616400}" type="datetime1">
              <a:rPr lang="en-US" smtClean="0">
                <a:solidFill>
                  <a:prstClr val="white">
                    <a:shade val="50000"/>
                  </a:prstClr>
                </a:solidFill>
              </a:rPr>
              <a:pPr/>
              <a:t>10/30/2019</a:t>
            </a:fld>
            <a:endParaRPr lang="en-US">
              <a:solidFill>
                <a:prstClr val="white">
                  <a:shade val="50000"/>
                </a:prst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29143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352E46C-64A3-46D4-9721-F14728318723}" type="datetime1">
              <a:rPr lang="en-US" smtClean="0">
                <a:solidFill>
                  <a:prstClr val="white">
                    <a:shade val="50000"/>
                  </a:prstClr>
                </a:solidFill>
              </a:rPr>
              <a:pPr/>
              <a:t>10/30/2019</a:t>
            </a:fld>
            <a:endParaRPr lang="en-US">
              <a:solidFill>
                <a:prstClr val="white">
                  <a:shade val="50000"/>
                </a:prstClr>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723755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36D6952-2EDC-4A4F-8DA7-38381BC9C3A6}"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874774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400BC41-89BD-4F00-9FAC-135D861C77AC}" type="datetime1">
              <a:rPr lang="en-US" smtClean="0">
                <a:solidFill>
                  <a:prstClr val="white">
                    <a:shade val="50000"/>
                  </a:prstClr>
                </a:solidFill>
              </a:rPr>
              <a:pPr/>
              <a:t>10/30/2019</a:t>
            </a:fld>
            <a:endParaRPr lang="en-US">
              <a:solidFill>
                <a:prstClr val="white">
                  <a:shade val="50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7885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280659-4DB8-4497-94FD-FC1FCC238545}"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07711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0DA160-0125-4568-B19A-27836B47668C}" type="datetime1">
              <a:rPr lang="en-US" smtClean="0">
                <a:solidFill>
                  <a:prstClr val="white">
                    <a:shade val="50000"/>
                  </a:prstClr>
                </a:solidFill>
              </a:rPr>
              <a:pPr/>
              <a:t>10/30/2019</a:t>
            </a:fld>
            <a:endParaRPr lang="en-US">
              <a:solidFill>
                <a:prstClr val="white">
                  <a:shade val="50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solidFill>
                  <a:prstClr val="white">
                    <a:shade val="50000"/>
                  </a:prstClr>
                </a:solidFill>
              </a:rPr>
              <a:t>Asymmetric Encryption</a:t>
            </a: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50213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4269B3F3-00EE-4209-97B5-FCBF0929BF2B}" type="datetime1">
              <a:rPr lang="en-US" smtClean="0"/>
              <a:t>10/30/2019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6" name="Slide Number Placeholder 5"/>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21509379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8F031EC9-CB9A-43A3-9D50-EE5E5675E102}" type="datetime1">
              <a:rPr lang="en-US" smtClean="0"/>
              <a:t>10/30/2019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6" name="Slide Number Placeholder 5"/>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3591747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ACE0252D-881F-43B8-8122-1F920B475AB1}" type="datetime1">
              <a:rPr lang="en-US" smtClean="0"/>
              <a:t>10/30/2019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6" name="Slide Number Placeholder 5"/>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419395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14627-8C7D-421E-A3FC-662C85D235DD}" type="datetime1">
              <a:rPr lang="en-US" smtClean="0"/>
              <a:t>10/30/2019</a:t>
            </a:fld>
            <a:endParaRPr lang="en-US"/>
          </a:p>
        </p:txBody>
      </p:sp>
      <p:sp>
        <p:nvSpPr>
          <p:cNvPr id="3" name="Footer Placeholder 2"/>
          <p:cNvSpPr>
            <a:spLocks noGrp="1"/>
          </p:cNvSpPr>
          <p:nvPr>
            <p:ph type="ftr" sz="quarter" idx="11"/>
          </p:nvPr>
        </p:nvSpPr>
        <p:spPr/>
        <p:txBody>
          <a:bodyPr/>
          <a:lstStyle/>
          <a:p>
            <a:r>
              <a:rPr lang="en-US" smtClean="0"/>
              <a:t>Cryptographic Hashing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4377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6B9C4EA7-EF7C-4E47-9948-72ECC50E0C12}" type="datetime1">
              <a:rPr lang="en-US" smtClean="0"/>
              <a:t>10/30/2019</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7" name="Slide Number Placeholder 6"/>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3125129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C3E83491-B2C9-43AD-BA64-3E6B51CEE1A6}" type="datetime1">
              <a:rPr lang="en-US" smtClean="0"/>
              <a:t>10/30/2019</a:t>
            </a:fld>
            <a:endParaRPr lang="en-US"/>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9" name="Slide Number Placeholder 8"/>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18380303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84121B35-0541-4877-AC30-B6AFB1FB5147}" type="datetime1">
              <a:rPr lang="en-US" smtClean="0"/>
              <a:t>10/30/2019</a:t>
            </a:fld>
            <a:endParaRPr lang="en-US"/>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5" name="Slide Number Placeholder 4"/>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2271657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FCCACE9B-37CB-400B-982D-E758120B7369}" type="datetime1">
              <a:rPr lang="en-US" smtClean="0"/>
              <a:t>10/30/2019</a:t>
            </a:fld>
            <a:endParaRPr 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4" name="Slide Number Placeholder 3"/>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16169567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AFCD05FE-1309-4CCB-AEFA-06DCE51B894B}" type="datetime1">
              <a:rPr lang="en-US" smtClean="0"/>
              <a:t>10/30/2019</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7" name="Slide Number Placeholder 6"/>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15805592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412B378-ED88-441C-AFE8-06CB81D0416F}" type="datetime1">
              <a:rPr lang="en-US" smtClean="0"/>
              <a:t>10/30/2019</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7" name="Slide Number Placeholder 6"/>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644718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4520A4B2-9EC6-4380-8322-06B206AD3F88}" type="datetime1">
              <a:rPr lang="en-US" smtClean="0"/>
              <a:t>10/30/2019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6" name="Slide Number Placeholder 5"/>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25117203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95E72B1-7359-4537-9BA0-AF7FDEBA1606}" type="datetime1">
              <a:rPr lang="en-US" smtClean="0"/>
              <a:t>10/30/2019</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smtClean="0"/>
              <a:t>Programming Part I</a:t>
            </a:r>
            <a:endParaRPr lang="en-US"/>
          </a:p>
        </p:txBody>
      </p:sp>
      <p:sp>
        <p:nvSpPr>
          <p:cNvPr id="6" name="Slide Number Placeholder 5"/>
          <p:cNvSpPr>
            <a:spLocks noGrp="1"/>
          </p:cNvSpPr>
          <p:nvPr>
            <p:ph type="sldNum" sz="quarter" idx="12"/>
          </p:nvPr>
        </p:nvSpPr>
        <p:spPr/>
        <p:txBody>
          <a:bodyPr/>
          <a:lstStyle/>
          <a:p>
            <a:fld id="{A079337E-BC9D-42B3-8870-F61972B1EF72}" type="slidenum">
              <a:rPr lang="en-US" smtClean="0"/>
              <a:pPr/>
              <a:t>‹#›</a:t>
            </a:fld>
            <a:endParaRPr lang="en-US"/>
          </a:p>
        </p:txBody>
      </p:sp>
    </p:spTree>
    <p:extLst>
      <p:ext uri="{BB962C8B-B14F-4D97-AF65-F5344CB8AC3E}">
        <p14:creationId xmlns:p14="http://schemas.microsoft.com/office/powerpoint/2010/main" val="7968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A6B62D-0181-4D0D-9604-F14964EB9449}" type="datetime1">
              <a:rPr lang="en-US" smtClean="0"/>
              <a:t>10/30/2019</a:t>
            </a:fld>
            <a:endParaRPr lang="en-US"/>
          </a:p>
        </p:txBody>
      </p:sp>
      <p:sp>
        <p:nvSpPr>
          <p:cNvPr id="6" name="Footer Placeholder 5"/>
          <p:cNvSpPr>
            <a:spLocks noGrp="1"/>
          </p:cNvSpPr>
          <p:nvPr>
            <p:ph type="ftr" sz="quarter" idx="11"/>
          </p:nvPr>
        </p:nvSpPr>
        <p:spPr/>
        <p:txBody>
          <a:bodyPr/>
          <a:lstStyle/>
          <a:p>
            <a:r>
              <a:rPr lang="en-US" smtClean="0"/>
              <a:t>Cryptographic Hashing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487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43D39C-4030-40E1-B58F-59D8EA98C1E5}" type="datetime1">
              <a:rPr lang="en-US" smtClean="0"/>
              <a:t>10/30/2019</a:t>
            </a:fld>
            <a:endParaRPr lang="en-US"/>
          </a:p>
        </p:txBody>
      </p:sp>
      <p:sp>
        <p:nvSpPr>
          <p:cNvPr id="6" name="Footer Placeholder 5"/>
          <p:cNvSpPr>
            <a:spLocks noGrp="1"/>
          </p:cNvSpPr>
          <p:nvPr>
            <p:ph type="ftr" sz="quarter" idx="11"/>
          </p:nvPr>
        </p:nvSpPr>
        <p:spPr/>
        <p:txBody>
          <a:bodyPr/>
          <a:lstStyle/>
          <a:p>
            <a:r>
              <a:rPr lang="en-US" smtClean="0"/>
              <a:t>Cryptographic Hashing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303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7138387-3420-4FEE-83A7-62080F637FDF}" type="datetime1">
              <a:rPr lang="en-US" smtClean="0"/>
              <a:t>10/30/2019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Cryptographic Hashing</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22418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3EECB9-2684-4F5F-8F62-54BAD9F9B206}" type="datetime1">
              <a:rPr lang="en-US" smtClean="0">
                <a:solidFill>
                  <a:prstClr val="white">
                    <a:shade val="50000"/>
                  </a:prstClr>
                </a:solidFill>
              </a:rPr>
              <a:pPr/>
              <a:t>10/30/2019</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solidFill>
                  <a:prstClr val="white">
                    <a:shade val="50000"/>
                  </a:prstClr>
                </a:solidFill>
              </a:rPr>
              <a:t>Asymmetric Encryption</a:t>
            </a: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647665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3EECB9-2684-4F5F-8F62-54BAD9F9B206}" type="datetime1">
              <a:rPr lang="en-US" smtClean="0">
                <a:solidFill>
                  <a:prstClr val="white">
                    <a:shade val="50000"/>
                  </a:prstClr>
                </a:solidFill>
              </a:rPr>
              <a:pPr/>
              <a:t>10/30/2019</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solidFill>
                  <a:prstClr val="white">
                    <a:shade val="50000"/>
                  </a:prstClr>
                </a:solidFill>
              </a:rPr>
              <a:t>Asymmetric Encryption</a:t>
            </a: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3894508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3EECB9-2684-4F5F-8F62-54BAD9F9B206}" type="datetime1">
              <a:rPr lang="en-US" smtClean="0">
                <a:solidFill>
                  <a:prstClr val="white">
                    <a:shade val="50000"/>
                  </a:prstClr>
                </a:solidFill>
              </a:rPr>
              <a:pPr/>
              <a:t>10/30/2019</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solidFill>
                  <a:prstClr val="white">
                    <a:shade val="50000"/>
                  </a:prstClr>
                </a:solidFill>
              </a:rPr>
              <a:t>Asymmetric Encryption</a:t>
            </a: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2944353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05529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417685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2758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46.xml"/><Relationship Id="rId6" Type="http://schemas.openxmlformats.org/officeDocument/2006/relationships/image" Target="../media/image27.png"/><Relationship Id="rId5" Type="http://schemas.openxmlformats.org/officeDocument/2006/relationships/image" Target="../media/image11.png"/><Relationship Id="rId10"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229600" cy="2971800"/>
          </a:xfrm>
        </p:spPr>
        <p:txBody>
          <a:bodyPr anchor="t">
            <a:normAutofit/>
          </a:bodyPr>
          <a:lstStyle/>
          <a:p>
            <a:r>
              <a:rPr lang="en-US" b="1" dirty="0" smtClean="0">
                <a:solidFill>
                  <a:srgbClr val="00B0F0"/>
                </a:solidFill>
              </a:rPr>
              <a:t>Digital Certificates</a:t>
            </a:r>
            <a:br>
              <a:rPr lang="en-US" b="1" dirty="0" smtClean="0">
                <a:solidFill>
                  <a:srgbClr val="00B0F0"/>
                </a:solidFill>
              </a:rPr>
            </a:br>
            <a:r>
              <a:rPr lang="en-US" sz="2400" b="1" dirty="0">
                <a:solidFill>
                  <a:prstClr val="white"/>
                </a:solidFill>
              </a:rPr>
              <a:t>USNA SY110</a:t>
            </a:r>
            <a:r>
              <a:rPr lang="en-US" dirty="0" smtClean="0"/>
              <a:t/>
            </a:r>
            <a:br>
              <a:rPr lang="en-US" dirty="0" smtClean="0"/>
            </a:br>
            <a:endParaRPr lang="en-US" sz="2400" b="1" dirty="0">
              <a:solidFill>
                <a:schemeClr val="bg1"/>
              </a:solidFill>
            </a:endParaRPr>
          </a:p>
        </p:txBody>
      </p:sp>
      <p:sp>
        <p:nvSpPr>
          <p:cNvPr id="5" name="Title 1"/>
          <p:cNvSpPr txBox="1">
            <a:spLocks/>
          </p:cNvSpPr>
          <p:nvPr/>
        </p:nvSpPr>
        <p:spPr>
          <a:xfrm>
            <a:off x="5638800" y="5980924"/>
            <a:ext cx="2819400" cy="838200"/>
          </a:xfrm>
          <a:prstGeom prst="rect">
            <a:avLst/>
          </a:prstGeom>
        </p:spPr>
        <p:txBody>
          <a:bodyPr vert="horz" lIns="45720" tIns="0" rIns="45720" bIns="0" anchor="t">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all" spc="0" normalizeH="0" baseline="0" noProof="0" dirty="0">
                <a:ln w="6350">
                  <a:noFill/>
                </a:ln>
                <a:solidFill>
                  <a:srgbClr val="00B0F0"/>
                </a:solidFill>
                <a:effectLst>
                  <a:outerShdw blurRad="127000" dist="200000" dir="2700000" algn="tl" rotWithShape="0">
                    <a:srgbClr val="000000">
                      <a:alpha val="30000"/>
                    </a:srgbClr>
                  </a:outerShdw>
                </a:effectLst>
                <a:uLnTx/>
                <a:uFillTx/>
                <a:latin typeface="Lucida Sans"/>
                <a:ea typeface="+mj-ea"/>
                <a:cs typeface="+mj-cs"/>
              </a:rPr>
              <a:t>LCDR Brian Kiehl</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all" spc="0" normalizeH="0" baseline="0" noProof="0" dirty="0">
                <a:ln w="6350">
                  <a:noFill/>
                </a:ln>
                <a:solidFill>
                  <a:srgbClr val="00B0F0"/>
                </a:solidFill>
                <a:effectLst>
                  <a:outerShdw blurRad="127000" dist="200000" dir="2700000" algn="tl" rotWithShape="0">
                    <a:srgbClr val="000000">
                      <a:alpha val="30000"/>
                    </a:srgbClr>
                  </a:outerShdw>
                </a:effectLst>
                <a:uLnTx/>
                <a:uFillTx/>
                <a:latin typeface="Lucida Sans"/>
                <a:ea typeface="+mj-ea"/>
                <a:cs typeface="+mj-cs"/>
              </a:rPr>
              <a:t>Leahy 101  |  410.293.0953</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all" spc="0" normalizeH="0" baseline="0" noProof="0" dirty="0">
                <a:ln w="6350">
                  <a:noFill/>
                </a:ln>
                <a:solidFill>
                  <a:srgbClr val="00B0F0"/>
                </a:solidFill>
                <a:effectLst>
                  <a:outerShdw blurRad="127000" dist="200000" dir="2700000" algn="tl" rotWithShape="0">
                    <a:srgbClr val="000000">
                      <a:alpha val="30000"/>
                    </a:srgbClr>
                  </a:outerShdw>
                </a:effectLst>
                <a:uLnTx/>
                <a:uFillTx/>
                <a:latin typeface="Lucida Sans"/>
                <a:ea typeface="+mj-ea"/>
                <a:cs typeface="+mj-cs"/>
              </a:rPr>
              <a:t>kiehl@usna.edu</a:t>
            </a:r>
          </a:p>
        </p:txBody>
      </p:sp>
    </p:spTree>
    <p:extLst>
      <p:ext uri="{BB962C8B-B14F-4D97-AF65-F5344CB8AC3E}">
        <p14:creationId xmlns:p14="http://schemas.microsoft.com/office/powerpoint/2010/main" val="1993668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51" y="230952"/>
            <a:ext cx="9144000" cy="1143000"/>
          </a:xfrm>
        </p:spPr>
        <p:txBody>
          <a:bodyPr>
            <a:normAutofit/>
          </a:bodyPr>
          <a:lstStyle/>
          <a:p>
            <a:r>
              <a:rPr lang="en-US" b="1" dirty="0">
                <a:solidFill>
                  <a:srgbClr val="00B0F0"/>
                </a:solidFill>
              </a:rPr>
              <a:t>Acquiring A Digital Certificate</a:t>
            </a:r>
          </a:p>
        </p:txBody>
      </p:sp>
      <p:sp>
        <p:nvSpPr>
          <p:cNvPr id="3" name="Content Placeholder 2"/>
          <p:cNvSpPr>
            <a:spLocks noGrp="1"/>
          </p:cNvSpPr>
          <p:nvPr>
            <p:ph idx="1"/>
          </p:nvPr>
        </p:nvSpPr>
        <p:spPr>
          <a:xfrm>
            <a:off x="70396" y="5103205"/>
            <a:ext cx="8997404" cy="3200400"/>
          </a:xfrm>
        </p:spPr>
        <p:txBody>
          <a:bodyPr>
            <a:normAutofit/>
          </a:bodyPr>
          <a:lstStyle/>
          <a:p>
            <a:pPr marL="0" indent="0">
              <a:buNone/>
            </a:pPr>
            <a:r>
              <a:rPr lang="en-US" sz="1600" b="1" dirty="0" smtClean="0">
                <a:solidFill>
                  <a:srgbClr val="FFC000"/>
                </a:solidFill>
              </a:rPr>
              <a:t>Bob acquires a Digital Certificate:</a:t>
            </a:r>
          </a:p>
          <a:p>
            <a:pPr marL="1042416" lvl="1" indent="-457200">
              <a:buFont typeface="+mj-lt"/>
              <a:buAutoNum type="arabicPeriod"/>
            </a:pPr>
            <a:r>
              <a:rPr lang="en-US" sz="1600" dirty="0" smtClean="0"/>
              <a:t>Bob </a:t>
            </a:r>
            <a:r>
              <a:rPr lang="en-US" sz="1600" dirty="0"/>
              <a:t>submits to Cedric: proof of his identity, the domain name he wants a certificate for, and his public </a:t>
            </a:r>
            <a:r>
              <a:rPr lang="en-US" sz="1600" dirty="0" smtClean="0"/>
              <a:t>key</a:t>
            </a:r>
            <a:endParaRPr lang="en-US" sz="1600" dirty="0"/>
          </a:p>
          <a:p>
            <a:pPr marL="1042416" lvl="1" indent="-457200">
              <a:buFont typeface="+mj-lt"/>
              <a:buAutoNum type="arabicPeriod"/>
            </a:pPr>
            <a:r>
              <a:rPr lang="en-US" sz="1600" dirty="0" smtClean="0"/>
              <a:t>Cedric verifies </a:t>
            </a:r>
            <a:r>
              <a:rPr lang="en-US" sz="1600" dirty="0"/>
              <a:t>Bob's identity, </a:t>
            </a:r>
            <a:r>
              <a:rPr lang="en-US" sz="1600" dirty="0" smtClean="0"/>
              <a:t>then uses his (Cedric’s) </a:t>
            </a:r>
            <a:r>
              <a:rPr lang="en-US" sz="1600" dirty="0"/>
              <a:t>private key to encrypt </a:t>
            </a:r>
            <a:r>
              <a:rPr lang="en-US" sz="1600" dirty="0" smtClean="0"/>
              <a:t>(domain name, public key) or (</a:t>
            </a:r>
            <a:r>
              <a:rPr lang="en-US" sz="1600" i="1" dirty="0" err="1" smtClean="0"/>
              <a:t>bob.org,Bob's</a:t>
            </a:r>
            <a:r>
              <a:rPr lang="en-US" sz="1600" i="1" dirty="0" smtClean="0"/>
              <a:t>-public-key</a:t>
            </a:r>
            <a:r>
              <a:rPr lang="en-US" sz="1600" dirty="0" smtClean="0"/>
              <a:t>)</a:t>
            </a:r>
          </a:p>
          <a:p>
            <a:pPr marL="1307592" lvl="2" indent="-457200"/>
            <a:r>
              <a:rPr lang="en-US" sz="1600" dirty="0" smtClean="0"/>
              <a:t>That </a:t>
            </a:r>
            <a:r>
              <a:rPr lang="en-US" sz="1600" dirty="0"/>
              <a:t>encrypted "thing" is the actual certificate bob.org will use to prove its </a:t>
            </a:r>
            <a:r>
              <a:rPr lang="en-US" sz="1600" dirty="0" smtClean="0"/>
              <a:t>identity</a:t>
            </a:r>
            <a:endParaRPr lang="en-US" sz="1600" dirty="0"/>
          </a:p>
          <a:p>
            <a:pPr lvl="1"/>
            <a:endParaRPr lang="en-US" sz="1600" dirty="0" smtClean="0"/>
          </a:p>
          <a:p>
            <a:pPr marL="585216" lvl="1" indent="0">
              <a:buNone/>
            </a:pPr>
            <a:endParaRPr lang="en-US" sz="1600" dirty="0" smtClean="0"/>
          </a:p>
          <a:p>
            <a:pPr lvl="1"/>
            <a:endParaRPr lang="en-US" sz="1600" dirty="0" smtClean="0"/>
          </a:p>
          <a:p>
            <a:pPr lvl="1"/>
            <a:endParaRPr lang="en-US" sz="1600"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10</a:t>
            </a:fld>
            <a:endParaRPr lang="en-US">
              <a:solidFill>
                <a:prstClr val="white">
                  <a:shade val="50000"/>
                </a:prstClr>
              </a:solidFill>
            </a:endParaRPr>
          </a:p>
        </p:txBody>
      </p:sp>
      <p:pic>
        <p:nvPicPr>
          <p:cNvPr id="8" name="Picture 10" descr="Image result for alice dis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646" y="1208121"/>
            <a:ext cx="754754" cy="14053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spongebo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024" y="1969241"/>
            <a:ext cx="1305976" cy="10815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6917656" y="1256214"/>
            <a:ext cx="1200150" cy="1642578"/>
          </a:xfrm>
          <a:prstGeom prst="rect">
            <a:avLst/>
          </a:prstGeom>
        </p:spPr>
      </p:pic>
      <p:sp>
        <p:nvSpPr>
          <p:cNvPr id="11" name="TextBox 10"/>
          <p:cNvSpPr txBox="1"/>
          <p:nvPr/>
        </p:nvSpPr>
        <p:spPr>
          <a:xfrm>
            <a:off x="971350" y="2672052"/>
            <a:ext cx="838200" cy="369332"/>
          </a:xfrm>
          <a:prstGeom prst="rect">
            <a:avLst/>
          </a:prstGeom>
          <a:noFill/>
        </p:spPr>
        <p:txBody>
          <a:bodyPr wrap="square" rtlCol="0">
            <a:spAutoFit/>
          </a:bodyPr>
          <a:lstStyle/>
          <a:p>
            <a:r>
              <a:rPr lang="en-US" dirty="0" smtClean="0"/>
              <a:t>Alice</a:t>
            </a:r>
            <a:endParaRPr lang="en-US" dirty="0"/>
          </a:p>
        </p:txBody>
      </p:sp>
      <p:sp>
        <p:nvSpPr>
          <p:cNvPr id="12" name="TextBox 11"/>
          <p:cNvSpPr txBox="1"/>
          <p:nvPr/>
        </p:nvSpPr>
        <p:spPr>
          <a:xfrm>
            <a:off x="3602956" y="1668109"/>
            <a:ext cx="838200" cy="369332"/>
          </a:xfrm>
          <a:prstGeom prst="rect">
            <a:avLst/>
          </a:prstGeom>
          <a:noFill/>
        </p:spPr>
        <p:txBody>
          <a:bodyPr wrap="square" rtlCol="0">
            <a:spAutoFit/>
          </a:bodyPr>
          <a:lstStyle/>
          <a:p>
            <a:r>
              <a:rPr lang="en-US" dirty="0" smtClean="0"/>
              <a:t>Bob</a:t>
            </a:r>
            <a:endParaRPr lang="en-US" dirty="0"/>
          </a:p>
        </p:txBody>
      </p:sp>
      <p:sp>
        <p:nvSpPr>
          <p:cNvPr id="13" name="TextBox 12"/>
          <p:cNvSpPr txBox="1"/>
          <p:nvPr/>
        </p:nvSpPr>
        <p:spPr>
          <a:xfrm>
            <a:off x="7098631" y="2990235"/>
            <a:ext cx="1019175" cy="369332"/>
          </a:xfrm>
          <a:prstGeom prst="rect">
            <a:avLst/>
          </a:prstGeom>
          <a:noFill/>
        </p:spPr>
        <p:txBody>
          <a:bodyPr wrap="square" rtlCol="0">
            <a:spAutoFit/>
          </a:bodyPr>
          <a:lstStyle/>
          <a:p>
            <a:r>
              <a:rPr lang="en-US" dirty="0" smtClean="0"/>
              <a:t>Cedric</a:t>
            </a:r>
            <a:endParaRPr lang="en-US" dirty="0"/>
          </a:p>
        </p:txBody>
      </p:sp>
      <p:cxnSp>
        <p:nvCxnSpPr>
          <p:cNvPr id="15" name="Straight Arrow Connector 14"/>
          <p:cNvCxnSpPr/>
          <p:nvPr/>
        </p:nvCxnSpPr>
        <p:spPr>
          <a:xfrm flipV="1">
            <a:off x="1641379" y="1438672"/>
            <a:ext cx="5140421" cy="7691"/>
          </a:xfrm>
          <a:prstGeom prst="straightConnector1">
            <a:avLst/>
          </a:prstGeom>
          <a:ln w="41275">
            <a:solidFill>
              <a:srgbClr val="FFFF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50764" y="1084379"/>
            <a:ext cx="2766222" cy="369332"/>
          </a:xfrm>
          <a:prstGeom prst="rect">
            <a:avLst/>
          </a:prstGeom>
          <a:noFill/>
        </p:spPr>
        <p:txBody>
          <a:bodyPr wrap="square" rtlCol="0">
            <a:spAutoFit/>
          </a:bodyPr>
          <a:lstStyle/>
          <a:p>
            <a:r>
              <a:rPr lang="en-US" dirty="0" smtClean="0"/>
              <a:t>Trusted Relationship</a:t>
            </a:r>
            <a:endParaRPr lang="en-US" dirty="0"/>
          </a:p>
        </p:txBody>
      </p:sp>
      <p:pic>
        <p:nvPicPr>
          <p:cNvPr id="1026" name="Picture 2" descr="Image result for computer sideway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83" y="2038893"/>
            <a:ext cx="1517650" cy="9227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598940" y="2883721"/>
            <a:ext cx="1004042" cy="369332"/>
          </a:xfrm>
          <a:prstGeom prst="rect">
            <a:avLst/>
          </a:prstGeom>
          <a:noFill/>
        </p:spPr>
        <p:txBody>
          <a:bodyPr wrap="square" rtlCol="0">
            <a:spAutoFit/>
          </a:bodyPr>
          <a:lstStyle/>
          <a:p>
            <a:r>
              <a:rPr lang="en-US" i="1" dirty="0" smtClean="0"/>
              <a:t>bob.org</a:t>
            </a:r>
            <a:endParaRPr lang="en-US" i="1" dirty="0"/>
          </a:p>
        </p:txBody>
      </p:sp>
      <p:sp>
        <p:nvSpPr>
          <p:cNvPr id="20" name="TextBox 19"/>
          <p:cNvSpPr txBox="1"/>
          <p:nvPr/>
        </p:nvSpPr>
        <p:spPr>
          <a:xfrm>
            <a:off x="200525" y="1419988"/>
            <a:ext cx="1981200" cy="307777"/>
          </a:xfrm>
          <a:prstGeom prst="rect">
            <a:avLst/>
          </a:prstGeom>
          <a:noFill/>
        </p:spPr>
        <p:txBody>
          <a:bodyPr wrap="square" rtlCol="0">
            <a:spAutoFit/>
          </a:bodyPr>
          <a:lstStyle/>
          <a:p>
            <a:r>
              <a:rPr lang="en-US" sz="1400" dirty="0" err="1" smtClean="0"/>
              <a:t>PrK</a:t>
            </a:r>
            <a:endParaRPr lang="en-US" sz="1400" dirty="0"/>
          </a:p>
        </p:txBody>
      </p:sp>
      <p:pic>
        <p:nvPicPr>
          <p:cNvPr id="21"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369" y="1524606"/>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90900" y="1620821"/>
            <a:ext cx="1981200" cy="307777"/>
          </a:xfrm>
          <a:prstGeom prst="rect">
            <a:avLst/>
          </a:prstGeom>
          <a:noFill/>
        </p:spPr>
        <p:txBody>
          <a:bodyPr wrap="square" rtlCol="0">
            <a:spAutoFit/>
          </a:bodyPr>
          <a:lstStyle/>
          <a:p>
            <a:r>
              <a:rPr lang="en-US" sz="1400" dirty="0" err="1" smtClean="0"/>
              <a:t>PuK</a:t>
            </a:r>
            <a:endParaRPr lang="en-US" sz="1400" dirty="0"/>
          </a:p>
        </p:txBody>
      </p:sp>
      <p:pic>
        <p:nvPicPr>
          <p:cNvPr id="23"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369" y="1725439"/>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245468" y="2509796"/>
            <a:ext cx="1981200" cy="307777"/>
          </a:xfrm>
          <a:prstGeom prst="rect">
            <a:avLst/>
          </a:prstGeom>
          <a:noFill/>
        </p:spPr>
        <p:txBody>
          <a:bodyPr wrap="square" rtlCol="0">
            <a:spAutoFit/>
          </a:bodyPr>
          <a:lstStyle/>
          <a:p>
            <a:r>
              <a:rPr lang="en-US" sz="1400" dirty="0" err="1" smtClean="0"/>
              <a:t>PrK</a:t>
            </a:r>
            <a:endParaRPr lang="en-US" sz="1400" dirty="0"/>
          </a:p>
        </p:txBody>
      </p:sp>
      <p:pic>
        <p:nvPicPr>
          <p:cNvPr id="25"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7312" y="2614414"/>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235843" y="2710629"/>
            <a:ext cx="1981200" cy="307777"/>
          </a:xfrm>
          <a:prstGeom prst="rect">
            <a:avLst/>
          </a:prstGeom>
          <a:noFill/>
        </p:spPr>
        <p:txBody>
          <a:bodyPr wrap="square" rtlCol="0">
            <a:spAutoFit/>
          </a:bodyPr>
          <a:lstStyle/>
          <a:p>
            <a:r>
              <a:rPr lang="en-US" sz="1400" dirty="0" err="1" smtClean="0"/>
              <a:t>PuK</a:t>
            </a:r>
            <a:endParaRPr lang="en-US" sz="1400" dirty="0"/>
          </a:p>
        </p:txBody>
      </p:sp>
      <p:pic>
        <p:nvPicPr>
          <p:cNvPr id="27"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7312" y="2815247"/>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163025" y="2228131"/>
            <a:ext cx="1981200" cy="307777"/>
          </a:xfrm>
          <a:prstGeom prst="rect">
            <a:avLst/>
          </a:prstGeom>
          <a:noFill/>
        </p:spPr>
        <p:txBody>
          <a:bodyPr wrap="square" rtlCol="0">
            <a:spAutoFit/>
          </a:bodyPr>
          <a:lstStyle/>
          <a:p>
            <a:r>
              <a:rPr lang="en-US" sz="1400" dirty="0" err="1" smtClean="0"/>
              <a:t>PrK</a:t>
            </a:r>
            <a:endParaRPr lang="en-US" sz="1400" dirty="0"/>
          </a:p>
        </p:txBody>
      </p:sp>
      <p:pic>
        <p:nvPicPr>
          <p:cNvPr id="29"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4869" y="2332749"/>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153400" y="2428964"/>
            <a:ext cx="1981200" cy="307777"/>
          </a:xfrm>
          <a:prstGeom prst="rect">
            <a:avLst/>
          </a:prstGeom>
          <a:noFill/>
        </p:spPr>
        <p:txBody>
          <a:bodyPr wrap="square" rtlCol="0">
            <a:spAutoFit/>
          </a:bodyPr>
          <a:lstStyle/>
          <a:p>
            <a:r>
              <a:rPr lang="en-US" sz="1400" dirty="0" err="1" smtClean="0"/>
              <a:t>PuK</a:t>
            </a:r>
            <a:endParaRPr lang="en-US" sz="1400" dirty="0"/>
          </a:p>
        </p:txBody>
      </p:sp>
      <p:pic>
        <p:nvPicPr>
          <p:cNvPr id="31"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4869" y="2533582"/>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1027" name="Freeform 1026"/>
          <p:cNvSpPr/>
          <p:nvPr/>
        </p:nvSpPr>
        <p:spPr>
          <a:xfrm>
            <a:off x="3262964" y="3041583"/>
            <a:ext cx="3628724" cy="732822"/>
          </a:xfrm>
          <a:custGeom>
            <a:avLst/>
            <a:gdLst>
              <a:gd name="connsiteX0" fmla="*/ 3628724 w 3628724"/>
              <a:gd name="connsiteY0" fmla="*/ 0 h 732822"/>
              <a:gd name="connsiteX1" fmla="*/ 2261937 w 3628724"/>
              <a:gd name="connsiteY1" fmla="*/ 731520 h 732822"/>
              <a:gd name="connsiteX2" fmla="*/ 0 w 3628724"/>
              <a:gd name="connsiteY2" fmla="*/ 192505 h 732822"/>
              <a:gd name="connsiteX3" fmla="*/ 0 w 3628724"/>
              <a:gd name="connsiteY3" fmla="*/ 192505 h 732822"/>
            </a:gdLst>
            <a:ahLst/>
            <a:cxnLst>
              <a:cxn ang="0">
                <a:pos x="connsiteX0" y="connsiteY0"/>
              </a:cxn>
              <a:cxn ang="0">
                <a:pos x="connsiteX1" y="connsiteY1"/>
              </a:cxn>
              <a:cxn ang="0">
                <a:pos x="connsiteX2" y="connsiteY2"/>
              </a:cxn>
              <a:cxn ang="0">
                <a:pos x="connsiteX3" y="connsiteY3"/>
              </a:cxn>
            </a:cxnLst>
            <a:rect l="l" t="t" r="r" b="b"/>
            <a:pathLst>
              <a:path w="3628724" h="732822">
                <a:moveTo>
                  <a:pt x="3628724" y="0"/>
                </a:moveTo>
                <a:cubicBezTo>
                  <a:pt x="3247724" y="349718"/>
                  <a:pt x="2866724" y="699436"/>
                  <a:pt x="2261937" y="731520"/>
                </a:cubicBezTo>
                <a:cubicBezTo>
                  <a:pt x="1657150" y="763604"/>
                  <a:pt x="0" y="192505"/>
                  <a:pt x="0" y="192505"/>
                </a:cubicBezTo>
                <a:lnTo>
                  <a:pt x="0" y="192505"/>
                </a:lnTo>
              </a:path>
            </a:pathLst>
          </a:custGeom>
          <a:noFill/>
          <a:ln w="41275">
            <a:solidFill>
              <a:srgbClr val="FFFF00"/>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digital certifica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5962" y="3347243"/>
            <a:ext cx="561975" cy="4683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028"/>
          <p:cNvPicPr>
            <a:picLocks noChangeAspect="1"/>
          </p:cNvPicPr>
          <p:nvPr/>
        </p:nvPicPr>
        <p:blipFill>
          <a:blip r:embed="rId8"/>
          <a:stretch>
            <a:fillRect/>
          </a:stretch>
        </p:blipFill>
        <p:spPr>
          <a:xfrm>
            <a:off x="4545253" y="1715153"/>
            <a:ext cx="914198" cy="629253"/>
          </a:xfrm>
          <a:prstGeom prst="rect">
            <a:avLst/>
          </a:prstGeom>
        </p:spPr>
      </p:pic>
      <p:cxnSp>
        <p:nvCxnSpPr>
          <p:cNvPr id="40" name="Straight Arrow Connector 39"/>
          <p:cNvCxnSpPr/>
          <p:nvPr/>
        </p:nvCxnSpPr>
        <p:spPr>
          <a:xfrm>
            <a:off x="5528912" y="2062472"/>
            <a:ext cx="1209768" cy="3666"/>
          </a:xfrm>
          <a:prstGeom prst="straightConnector1">
            <a:avLst/>
          </a:prstGeom>
          <a:ln w="41275">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10200" y="1752600"/>
            <a:ext cx="1981200" cy="307777"/>
          </a:xfrm>
          <a:prstGeom prst="rect">
            <a:avLst/>
          </a:prstGeom>
          <a:noFill/>
        </p:spPr>
        <p:txBody>
          <a:bodyPr wrap="square" rtlCol="0">
            <a:spAutoFit/>
          </a:bodyPr>
          <a:lstStyle/>
          <a:p>
            <a:r>
              <a:rPr lang="en-US" sz="1400" dirty="0" err="1" smtClean="0"/>
              <a:t>PuK</a:t>
            </a:r>
            <a:endParaRPr lang="en-US" sz="1400" dirty="0"/>
          </a:p>
        </p:txBody>
      </p:sp>
      <p:pic>
        <p:nvPicPr>
          <p:cNvPr id="35"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1669" y="1857218"/>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93673" y="1734242"/>
            <a:ext cx="304883"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smtClean="0"/>
              <a:t>1.</a:t>
            </a:r>
            <a:endParaRPr lang="en-US" sz="1100" dirty="0"/>
          </a:p>
        </p:txBody>
      </p:sp>
      <p:sp>
        <p:nvSpPr>
          <p:cNvPr id="37" name="TextBox 36"/>
          <p:cNvSpPr txBox="1"/>
          <p:nvPr/>
        </p:nvSpPr>
        <p:spPr>
          <a:xfrm>
            <a:off x="4431100" y="3407576"/>
            <a:ext cx="304883"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smtClean="0"/>
              <a:t>2.</a:t>
            </a:r>
            <a:endParaRPr lang="en-US" sz="1100" dirty="0"/>
          </a:p>
        </p:txBody>
      </p:sp>
      <p:grpSp>
        <p:nvGrpSpPr>
          <p:cNvPr id="41" name="Group 40"/>
          <p:cNvGrpSpPr/>
          <p:nvPr/>
        </p:nvGrpSpPr>
        <p:grpSpPr>
          <a:xfrm>
            <a:off x="5682440" y="3792476"/>
            <a:ext cx="3845611" cy="979961"/>
            <a:chOff x="5298389" y="2965143"/>
            <a:chExt cx="3845611" cy="979961"/>
          </a:xfrm>
        </p:grpSpPr>
        <p:sp>
          <p:nvSpPr>
            <p:cNvPr id="42" name="Rectangle 41"/>
            <p:cNvSpPr/>
            <p:nvPr/>
          </p:nvSpPr>
          <p:spPr>
            <a:xfrm>
              <a:off x="6615335" y="3188476"/>
              <a:ext cx="1903201" cy="545323"/>
            </a:xfrm>
            <a:prstGeom prst="rect">
              <a:avLst/>
            </a:prstGeom>
            <a:ln>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3" name="Picture 6" descr="Image result for digital certifica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8991" y="3253863"/>
              <a:ext cx="561975" cy="46831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615336" y="3364468"/>
              <a:ext cx="1968975" cy="369332"/>
            </a:xfrm>
            <a:prstGeom prst="rect">
              <a:avLst/>
            </a:prstGeom>
            <a:noFill/>
          </p:spPr>
          <p:txBody>
            <a:bodyPr wrap="square" rtlCol="0">
              <a:spAutoFit/>
            </a:bodyPr>
            <a:lstStyle/>
            <a:p>
              <a:r>
                <a:rPr lang="en-US" i="1" dirty="0" smtClean="0"/>
                <a:t> </a:t>
              </a:r>
              <a:r>
                <a:rPr lang="en-US" sz="1400" i="1" dirty="0" smtClean="0"/>
                <a:t>bob.org +       </a:t>
              </a:r>
              <a:r>
                <a:rPr lang="en-US" sz="1400" i="1" dirty="0" err="1" smtClean="0"/>
                <a:t>PuK</a:t>
              </a:r>
              <a:r>
                <a:rPr lang="en-US" sz="1400" i="1" dirty="0" smtClean="0"/>
                <a:t> </a:t>
              </a:r>
              <a:endParaRPr lang="en-US" i="1" dirty="0"/>
            </a:p>
          </p:txBody>
        </p:sp>
        <p:pic>
          <p:nvPicPr>
            <p:cNvPr id="48" name="Picture 4" descr="Image result for spongebo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479765" y="3455633"/>
              <a:ext cx="258451" cy="26228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517657"/>
              <a:ext cx="252221" cy="122327"/>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7162800" y="2965143"/>
              <a:ext cx="1981200" cy="432049"/>
              <a:chOff x="5776979" y="2823118"/>
              <a:chExt cx="1981200" cy="432049"/>
            </a:xfrm>
          </p:grpSpPr>
          <p:sp>
            <p:nvSpPr>
              <p:cNvPr id="58" name="Rectangle 57"/>
              <p:cNvSpPr/>
              <p:nvPr/>
            </p:nvSpPr>
            <p:spPr>
              <a:xfrm>
                <a:off x="5776979" y="2823119"/>
                <a:ext cx="761435"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TextBox 58"/>
              <p:cNvSpPr txBox="1"/>
              <p:nvPr/>
            </p:nvSpPr>
            <p:spPr>
              <a:xfrm>
                <a:off x="5776979" y="2823118"/>
                <a:ext cx="1981200" cy="307777"/>
              </a:xfrm>
              <a:prstGeom prst="rect">
                <a:avLst/>
              </a:prstGeom>
              <a:noFill/>
            </p:spPr>
            <p:txBody>
              <a:bodyPr wrap="square" rtlCol="0">
                <a:spAutoFit/>
              </a:bodyPr>
              <a:lstStyle/>
              <a:p>
                <a:r>
                  <a:rPr lang="en-US" sz="1400" dirty="0" err="1" smtClean="0">
                    <a:solidFill>
                      <a:schemeClr val="bg1"/>
                    </a:solidFill>
                  </a:rPr>
                  <a:t>PrK</a:t>
                </a:r>
                <a:endParaRPr lang="en-US" sz="1400" dirty="0">
                  <a:solidFill>
                    <a:schemeClr val="bg1"/>
                  </a:solidFill>
                </a:endParaRPr>
              </a:p>
            </p:txBody>
          </p:sp>
          <p:pic>
            <p:nvPicPr>
              <p:cNvPr id="60"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9692" y="3081703"/>
                <a:ext cx="252221" cy="12232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4"/>
              <a:stretch>
                <a:fillRect/>
              </a:stretch>
            </p:blipFill>
            <p:spPr>
              <a:xfrm>
                <a:off x="6227101" y="2896779"/>
                <a:ext cx="210165" cy="287641"/>
              </a:xfrm>
              <a:prstGeom prst="rect">
                <a:avLst/>
              </a:prstGeom>
            </p:spPr>
          </p:pic>
        </p:grpSp>
        <p:sp>
          <p:nvSpPr>
            <p:cNvPr id="51" name="TextBox 50"/>
            <p:cNvSpPr txBox="1"/>
            <p:nvPr/>
          </p:nvSpPr>
          <p:spPr>
            <a:xfrm>
              <a:off x="6210960" y="3298777"/>
              <a:ext cx="319069" cy="369332"/>
            </a:xfrm>
            <a:prstGeom prst="rect">
              <a:avLst/>
            </a:prstGeom>
            <a:noFill/>
          </p:spPr>
          <p:txBody>
            <a:bodyPr wrap="square" rtlCol="0">
              <a:spAutoFit/>
            </a:bodyPr>
            <a:lstStyle/>
            <a:p>
              <a:r>
                <a:rPr lang="en-US" dirty="0" smtClean="0"/>
                <a:t>=</a:t>
              </a:r>
              <a:endParaRPr lang="en-US" dirty="0"/>
            </a:p>
          </p:txBody>
        </p:sp>
        <p:sp>
          <p:nvSpPr>
            <p:cNvPr id="52" name="TextBox 51"/>
            <p:cNvSpPr txBox="1"/>
            <p:nvPr/>
          </p:nvSpPr>
          <p:spPr>
            <a:xfrm>
              <a:off x="7883352" y="3014717"/>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53" name="TextBox 52"/>
            <p:cNvSpPr txBox="1"/>
            <p:nvPr/>
          </p:nvSpPr>
          <p:spPr>
            <a:xfrm rot="5400000">
              <a:off x="8228844" y="3447821"/>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54" name="TextBox 53"/>
            <p:cNvSpPr txBox="1"/>
            <p:nvPr/>
          </p:nvSpPr>
          <p:spPr>
            <a:xfrm>
              <a:off x="7275861" y="3689820"/>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55" name="TextBox 54"/>
            <p:cNvSpPr txBox="1"/>
            <p:nvPr/>
          </p:nvSpPr>
          <p:spPr>
            <a:xfrm>
              <a:off x="6601614" y="3008283"/>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56" name="TextBox 55"/>
            <p:cNvSpPr txBox="1"/>
            <p:nvPr/>
          </p:nvSpPr>
          <p:spPr>
            <a:xfrm rot="16200000">
              <a:off x="6144430" y="3263495"/>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57" name="TextBox 56"/>
            <p:cNvSpPr txBox="1"/>
            <p:nvPr/>
          </p:nvSpPr>
          <p:spPr>
            <a:xfrm>
              <a:off x="5298389" y="3122439"/>
              <a:ext cx="1251171" cy="215444"/>
            </a:xfrm>
            <a:prstGeom prst="rect">
              <a:avLst/>
            </a:prstGeom>
            <a:noFill/>
          </p:spPr>
          <p:txBody>
            <a:bodyPr wrap="square" rtlCol="0">
              <a:spAutoFit/>
            </a:bodyPr>
            <a:lstStyle/>
            <a:p>
              <a:r>
                <a:rPr lang="en-US" sz="800" dirty="0" smtClean="0"/>
                <a:t>Digital Certificate</a:t>
              </a:r>
              <a:endParaRPr lang="en-US" sz="800" dirty="0"/>
            </a:p>
          </p:txBody>
        </p:sp>
      </p:grpSp>
      <p:sp>
        <p:nvSpPr>
          <p:cNvPr id="62" name="Content Placeholder 2"/>
          <p:cNvSpPr txBox="1">
            <a:spLocks/>
          </p:cNvSpPr>
          <p:nvPr/>
        </p:nvSpPr>
        <p:spPr>
          <a:xfrm>
            <a:off x="-88489" y="3623006"/>
            <a:ext cx="5798466" cy="32004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1600" b="1" dirty="0" smtClean="0">
                <a:solidFill>
                  <a:srgbClr val="FFC000"/>
                </a:solidFill>
              </a:rPr>
              <a:t>Background:</a:t>
            </a:r>
          </a:p>
          <a:p>
            <a:pPr lvl="1"/>
            <a:r>
              <a:rPr lang="en-US" sz="1600" dirty="0" smtClean="0"/>
              <a:t>Alice wants to connect via https to bob.org (Bob's server)</a:t>
            </a:r>
          </a:p>
          <a:p>
            <a:pPr lvl="1"/>
            <a:r>
              <a:rPr lang="en-US" sz="1600" dirty="0" smtClean="0"/>
              <a:t>Alice trusts a Certificate Authority named Cedric</a:t>
            </a:r>
          </a:p>
          <a:p>
            <a:pPr lvl="1"/>
            <a:r>
              <a:rPr lang="en-US" sz="1600" dirty="0" smtClean="0"/>
              <a:t>Alice, Bob, and Cedric have public/private key pairs</a:t>
            </a:r>
          </a:p>
          <a:p>
            <a:pPr lvl="1"/>
            <a:endParaRPr lang="en-US" sz="1600" dirty="0"/>
          </a:p>
        </p:txBody>
      </p:sp>
    </p:spTree>
    <p:extLst>
      <p:ext uri="{BB962C8B-B14F-4D97-AF65-F5344CB8AC3E}">
        <p14:creationId xmlns:p14="http://schemas.microsoft.com/office/powerpoint/2010/main" val="3855583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454"/>
            <a:ext cx="9144000" cy="1143000"/>
          </a:xfrm>
        </p:spPr>
        <p:txBody>
          <a:bodyPr>
            <a:normAutofit/>
          </a:bodyPr>
          <a:lstStyle/>
          <a:p>
            <a:r>
              <a:rPr lang="en-US" b="1" dirty="0">
                <a:solidFill>
                  <a:srgbClr val="00B0F0"/>
                </a:solidFill>
              </a:rPr>
              <a:t>How Digital Certificates Work</a:t>
            </a:r>
          </a:p>
        </p:txBody>
      </p:sp>
      <p:sp>
        <p:nvSpPr>
          <p:cNvPr id="32" name="Content Placeholder 2"/>
          <p:cNvSpPr>
            <a:spLocks noGrp="1"/>
          </p:cNvSpPr>
          <p:nvPr>
            <p:ph idx="1"/>
          </p:nvPr>
        </p:nvSpPr>
        <p:spPr>
          <a:xfrm>
            <a:off x="0" y="3581400"/>
            <a:ext cx="9144000" cy="3429000"/>
          </a:xfrm>
        </p:spPr>
        <p:txBody>
          <a:bodyPr>
            <a:normAutofit/>
          </a:bodyPr>
          <a:lstStyle/>
          <a:p>
            <a:pPr marL="0" indent="0">
              <a:buNone/>
            </a:pPr>
            <a:r>
              <a:rPr lang="en-US" sz="1600" b="1" dirty="0" smtClean="0">
                <a:solidFill>
                  <a:srgbClr val="FFC000"/>
                </a:solidFill>
              </a:rPr>
              <a:t>Communication:</a:t>
            </a:r>
          </a:p>
          <a:p>
            <a:pPr marL="1042416" lvl="1" indent="-457200">
              <a:buFont typeface="+mj-lt"/>
              <a:buAutoNum type="arabicPeriod"/>
            </a:pPr>
            <a:r>
              <a:rPr lang="en-US" sz="1600" dirty="0" smtClean="0"/>
              <a:t>When </a:t>
            </a:r>
            <a:r>
              <a:rPr lang="en-US" sz="1600" dirty="0"/>
              <a:t>Alice browses to bob.org, it sends Alice its </a:t>
            </a:r>
            <a:r>
              <a:rPr lang="en-US" sz="1600" dirty="0" smtClean="0"/>
              <a:t>certificate</a:t>
            </a:r>
          </a:p>
          <a:p>
            <a:pPr marL="1307592" lvl="2" indent="-457200"/>
            <a:r>
              <a:rPr lang="en-US" sz="1400" dirty="0" smtClean="0"/>
              <a:t>Remember: a certificate is </a:t>
            </a:r>
            <a:r>
              <a:rPr lang="en-US" sz="1400" i="1" dirty="0" err="1" smtClean="0"/>
              <a:t>bob.org,Bob's</a:t>
            </a:r>
            <a:r>
              <a:rPr lang="en-US" sz="1400" i="1" dirty="0" smtClean="0"/>
              <a:t>-public-key</a:t>
            </a:r>
            <a:r>
              <a:rPr lang="en-US" sz="1400" dirty="0" smtClean="0"/>
              <a:t> encrypted </a:t>
            </a:r>
            <a:r>
              <a:rPr lang="en-US" sz="1400" dirty="0"/>
              <a:t>with Cedric's private </a:t>
            </a:r>
            <a:r>
              <a:rPr lang="en-US" sz="1400" dirty="0" smtClean="0"/>
              <a:t>key </a:t>
            </a:r>
            <a:endParaRPr lang="en-US" sz="1400" dirty="0"/>
          </a:p>
          <a:p>
            <a:pPr marL="1042416" lvl="1" indent="-457200">
              <a:buFont typeface="+mj-lt"/>
              <a:buAutoNum type="arabicPeriod"/>
            </a:pPr>
            <a:r>
              <a:rPr lang="en-US" sz="1600" dirty="0"/>
              <a:t>Alice decrypts the certificate with Cedric's </a:t>
            </a:r>
            <a:r>
              <a:rPr lang="en-US" sz="1600" dirty="0" smtClean="0"/>
              <a:t>public </a:t>
            </a:r>
            <a:r>
              <a:rPr lang="en-US" sz="1600" dirty="0"/>
              <a:t>key (remember, Cedric is a certificate Authority she trusts). She now has (</a:t>
            </a:r>
            <a:r>
              <a:rPr lang="en-US" sz="1600" dirty="0" err="1"/>
              <a:t>bob.org,Bob's</a:t>
            </a:r>
            <a:r>
              <a:rPr lang="en-US" sz="1600" dirty="0"/>
              <a:t>-public-key). She knows Cedric must indeed have created this certificate, because his private key is required to make something decryptable by his public </a:t>
            </a:r>
            <a:r>
              <a:rPr lang="en-US" sz="1600" dirty="0" smtClean="0"/>
              <a:t>key </a:t>
            </a:r>
            <a:endParaRPr lang="en-US" sz="1600" dirty="0"/>
          </a:p>
          <a:p>
            <a:pPr lvl="2"/>
            <a:r>
              <a:rPr lang="en-US" sz="1600" dirty="0"/>
              <a:t>Because she trusts Cedric, Alice trusts that the public key in the certificate really belongs to bob.org. She can then use it to send data and ensure </a:t>
            </a:r>
            <a:r>
              <a:rPr lang="en-US" sz="1600" dirty="0" smtClean="0"/>
              <a:t>no man-in-the-middle exists.</a:t>
            </a:r>
            <a:endParaRPr lang="en-US" sz="1600" dirty="0"/>
          </a:p>
          <a:p>
            <a:pPr marL="0" indent="0">
              <a:buNone/>
            </a:pPr>
            <a:r>
              <a:rPr lang="en-US" sz="1600" b="1" dirty="0">
                <a:solidFill>
                  <a:srgbClr val="FFC000"/>
                </a:solidFill>
              </a:rPr>
              <a:t>The actual scheme used by X.509 is a little more complicated that what we described, but conceptually the same.</a:t>
            </a:r>
            <a:endParaRPr lang="en-US" sz="1600" b="1" dirty="0" smtClean="0">
              <a:solidFill>
                <a:srgbClr val="FFC000"/>
              </a:solidFill>
            </a:endParaRPr>
          </a:p>
          <a:p>
            <a:pPr lvl="1"/>
            <a:endParaRPr lang="en-US" sz="1600" dirty="0" smtClean="0"/>
          </a:p>
          <a:p>
            <a:pPr marL="585216" lvl="1" indent="0">
              <a:buNone/>
            </a:pPr>
            <a:endParaRPr lang="en-US" sz="1600" dirty="0" smtClean="0"/>
          </a:p>
          <a:p>
            <a:pPr lvl="1"/>
            <a:endParaRPr lang="en-US" sz="1600" dirty="0" smtClean="0"/>
          </a:p>
          <a:p>
            <a:pPr lvl="1"/>
            <a:endParaRPr lang="en-US" sz="1600"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11</a:t>
            </a:fld>
            <a:endParaRPr lang="en-US">
              <a:solidFill>
                <a:prstClr val="white">
                  <a:shade val="50000"/>
                </a:prstClr>
              </a:solidFill>
            </a:endParaRPr>
          </a:p>
        </p:txBody>
      </p:sp>
      <p:pic>
        <p:nvPicPr>
          <p:cNvPr id="8" name="Picture 10" descr="Image result for alice dis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10458" y="1228825"/>
            <a:ext cx="765941" cy="14053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spongebo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72648" y="1559633"/>
            <a:ext cx="1065766" cy="10815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8272914" y="1519781"/>
            <a:ext cx="643644" cy="880919"/>
          </a:xfrm>
          <a:prstGeom prst="rect">
            <a:avLst/>
          </a:prstGeom>
        </p:spPr>
      </p:pic>
      <p:sp>
        <p:nvSpPr>
          <p:cNvPr id="11" name="TextBox 10"/>
          <p:cNvSpPr txBox="1"/>
          <p:nvPr/>
        </p:nvSpPr>
        <p:spPr>
          <a:xfrm>
            <a:off x="971350" y="2672052"/>
            <a:ext cx="838200" cy="369332"/>
          </a:xfrm>
          <a:prstGeom prst="rect">
            <a:avLst/>
          </a:prstGeom>
          <a:noFill/>
        </p:spPr>
        <p:txBody>
          <a:bodyPr wrap="square" rtlCol="0">
            <a:spAutoFit/>
          </a:bodyPr>
          <a:lstStyle/>
          <a:p>
            <a:r>
              <a:rPr lang="en-US" dirty="0" smtClean="0"/>
              <a:t>Alice</a:t>
            </a:r>
            <a:endParaRPr lang="en-US" dirty="0"/>
          </a:p>
        </p:txBody>
      </p:sp>
      <p:sp>
        <p:nvSpPr>
          <p:cNvPr id="12" name="TextBox 11"/>
          <p:cNvSpPr txBox="1"/>
          <p:nvPr/>
        </p:nvSpPr>
        <p:spPr>
          <a:xfrm>
            <a:off x="5690476" y="1219200"/>
            <a:ext cx="838200" cy="369332"/>
          </a:xfrm>
          <a:prstGeom prst="rect">
            <a:avLst/>
          </a:prstGeom>
          <a:noFill/>
        </p:spPr>
        <p:txBody>
          <a:bodyPr wrap="square" rtlCol="0">
            <a:spAutoFit/>
          </a:bodyPr>
          <a:lstStyle/>
          <a:p>
            <a:r>
              <a:rPr lang="en-US" dirty="0" smtClean="0"/>
              <a:t>Bob</a:t>
            </a:r>
            <a:endParaRPr lang="en-US" dirty="0"/>
          </a:p>
        </p:txBody>
      </p:sp>
      <p:sp>
        <p:nvSpPr>
          <p:cNvPr id="13" name="TextBox 12"/>
          <p:cNvSpPr txBox="1"/>
          <p:nvPr/>
        </p:nvSpPr>
        <p:spPr>
          <a:xfrm>
            <a:off x="8124825" y="1023455"/>
            <a:ext cx="1019175" cy="369332"/>
          </a:xfrm>
          <a:prstGeom prst="rect">
            <a:avLst/>
          </a:prstGeom>
          <a:noFill/>
        </p:spPr>
        <p:txBody>
          <a:bodyPr wrap="square" rtlCol="0">
            <a:spAutoFit/>
          </a:bodyPr>
          <a:lstStyle/>
          <a:p>
            <a:r>
              <a:rPr lang="en-US" dirty="0" smtClean="0"/>
              <a:t>Cedric</a:t>
            </a:r>
            <a:endParaRPr lang="en-US" dirty="0"/>
          </a:p>
        </p:txBody>
      </p:sp>
      <p:pic>
        <p:nvPicPr>
          <p:cNvPr id="1026" name="Picture 2" descr="Image result for computer sideway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2261" y="1542449"/>
            <a:ext cx="1517650" cy="9227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51137" y="2435329"/>
            <a:ext cx="1004042" cy="369332"/>
          </a:xfrm>
          <a:prstGeom prst="rect">
            <a:avLst/>
          </a:prstGeom>
          <a:noFill/>
        </p:spPr>
        <p:txBody>
          <a:bodyPr wrap="square" rtlCol="0">
            <a:spAutoFit/>
          </a:bodyPr>
          <a:lstStyle/>
          <a:p>
            <a:r>
              <a:rPr lang="en-US" i="1" dirty="0" smtClean="0"/>
              <a:t>bob.org</a:t>
            </a:r>
            <a:endParaRPr lang="en-US" i="1" dirty="0"/>
          </a:p>
        </p:txBody>
      </p:sp>
      <p:sp>
        <p:nvSpPr>
          <p:cNvPr id="20" name="TextBox 19"/>
          <p:cNvSpPr txBox="1"/>
          <p:nvPr/>
        </p:nvSpPr>
        <p:spPr>
          <a:xfrm>
            <a:off x="196686" y="2137133"/>
            <a:ext cx="1981200" cy="307777"/>
          </a:xfrm>
          <a:prstGeom prst="rect">
            <a:avLst/>
          </a:prstGeom>
          <a:noFill/>
        </p:spPr>
        <p:txBody>
          <a:bodyPr wrap="square" rtlCol="0">
            <a:spAutoFit/>
          </a:bodyPr>
          <a:lstStyle/>
          <a:p>
            <a:r>
              <a:rPr lang="en-US" sz="1400" dirty="0" err="1" smtClean="0"/>
              <a:t>PrK</a:t>
            </a:r>
            <a:endParaRPr lang="en-US" sz="1400" dirty="0"/>
          </a:p>
        </p:txBody>
      </p:sp>
      <p:pic>
        <p:nvPicPr>
          <p:cNvPr id="21"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530" y="2241751"/>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87061" y="2337966"/>
            <a:ext cx="1981200" cy="307777"/>
          </a:xfrm>
          <a:prstGeom prst="rect">
            <a:avLst/>
          </a:prstGeom>
          <a:noFill/>
        </p:spPr>
        <p:txBody>
          <a:bodyPr wrap="square" rtlCol="0">
            <a:spAutoFit/>
          </a:bodyPr>
          <a:lstStyle/>
          <a:p>
            <a:r>
              <a:rPr lang="en-US" sz="1400" dirty="0" err="1" smtClean="0"/>
              <a:t>PuK</a:t>
            </a:r>
            <a:endParaRPr lang="en-US" sz="1400" dirty="0"/>
          </a:p>
        </p:txBody>
      </p:sp>
      <p:pic>
        <p:nvPicPr>
          <p:cNvPr id="23"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530" y="2442584"/>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324600" y="2088933"/>
            <a:ext cx="1981200" cy="307777"/>
          </a:xfrm>
          <a:prstGeom prst="rect">
            <a:avLst/>
          </a:prstGeom>
          <a:noFill/>
        </p:spPr>
        <p:txBody>
          <a:bodyPr wrap="square" rtlCol="0">
            <a:spAutoFit/>
          </a:bodyPr>
          <a:lstStyle/>
          <a:p>
            <a:r>
              <a:rPr lang="en-US" sz="1400" dirty="0" err="1" smtClean="0"/>
              <a:t>PrK</a:t>
            </a:r>
            <a:endParaRPr lang="en-US" sz="1400" dirty="0"/>
          </a:p>
        </p:txBody>
      </p:sp>
      <p:pic>
        <p:nvPicPr>
          <p:cNvPr id="25"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6444" y="2193551"/>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314975" y="2289766"/>
            <a:ext cx="1981200" cy="307777"/>
          </a:xfrm>
          <a:prstGeom prst="rect">
            <a:avLst/>
          </a:prstGeom>
          <a:noFill/>
        </p:spPr>
        <p:txBody>
          <a:bodyPr wrap="square" rtlCol="0">
            <a:spAutoFit/>
          </a:bodyPr>
          <a:lstStyle/>
          <a:p>
            <a:r>
              <a:rPr lang="en-US" sz="1400" dirty="0" err="1" smtClean="0"/>
              <a:t>PuK</a:t>
            </a:r>
            <a:endParaRPr lang="en-US" sz="1400" dirty="0"/>
          </a:p>
        </p:txBody>
      </p:sp>
      <p:pic>
        <p:nvPicPr>
          <p:cNvPr id="27"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6444" y="2394384"/>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229600" y="2386990"/>
            <a:ext cx="1981200" cy="307777"/>
          </a:xfrm>
          <a:prstGeom prst="rect">
            <a:avLst/>
          </a:prstGeom>
          <a:noFill/>
        </p:spPr>
        <p:txBody>
          <a:bodyPr wrap="square" rtlCol="0">
            <a:spAutoFit/>
          </a:bodyPr>
          <a:lstStyle/>
          <a:p>
            <a:r>
              <a:rPr lang="en-US" sz="1400" dirty="0" err="1" smtClean="0"/>
              <a:t>PrK</a:t>
            </a:r>
            <a:endParaRPr lang="en-US" sz="1400" dirty="0"/>
          </a:p>
        </p:txBody>
      </p:sp>
      <p:pic>
        <p:nvPicPr>
          <p:cNvPr id="29"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1444" y="2491608"/>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219975" y="2587823"/>
            <a:ext cx="1981200" cy="307777"/>
          </a:xfrm>
          <a:prstGeom prst="rect">
            <a:avLst/>
          </a:prstGeom>
          <a:noFill/>
        </p:spPr>
        <p:txBody>
          <a:bodyPr wrap="square" rtlCol="0">
            <a:spAutoFit/>
          </a:bodyPr>
          <a:lstStyle/>
          <a:p>
            <a:r>
              <a:rPr lang="en-US" sz="1400" dirty="0" err="1" smtClean="0"/>
              <a:t>PuK</a:t>
            </a:r>
            <a:endParaRPr lang="en-US" sz="1400" dirty="0"/>
          </a:p>
        </p:txBody>
      </p:sp>
      <p:pic>
        <p:nvPicPr>
          <p:cNvPr id="31"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1444" y="2692441"/>
            <a:ext cx="252221" cy="1223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345158" y="1146511"/>
            <a:ext cx="1454014" cy="884041"/>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p:cNvCxnSpPr>
            <a:endCxn id="2052" idx="1"/>
          </p:cNvCxnSpPr>
          <p:nvPr/>
        </p:nvCxnSpPr>
        <p:spPr>
          <a:xfrm>
            <a:off x="2504092" y="1465318"/>
            <a:ext cx="511496" cy="88489"/>
          </a:xfrm>
          <a:prstGeom prst="straightConnector1">
            <a:avLst/>
          </a:prstGeom>
          <a:ln w="41275">
            <a:solidFill>
              <a:srgbClr val="FFFF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2052" name="Picture 4" descr="Image result for google chro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5588" y="1420457"/>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rot="523269">
            <a:off x="3212777" y="1472010"/>
            <a:ext cx="1227563" cy="369332"/>
          </a:xfrm>
          <a:prstGeom prst="rect">
            <a:avLst/>
          </a:prstGeom>
          <a:noFill/>
        </p:spPr>
        <p:txBody>
          <a:bodyPr wrap="square" rtlCol="0">
            <a:spAutoFit/>
          </a:bodyPr>
          <a:lstStyle/>
          <a:p>
            <a:r>
              <a:rPr lang="en-US" dirty="0" smtClean="0"/>
              <a:t>browsing</a:t>
            </a:r>
            <a:endParaRPr lang="en-US" dirty="0"/>
          </a:p>
        </p:txBody>
      </p:sp>
      <p:cxnSp>
        <p:nvCxnSpPr>
          <p:cNvPr id="50" name="Straight Arrow Connector 49"/>
          <p:cNvCxnSpPr/>
          <p:nvPr/>
        </p:nvCxnSpPr>
        <p:spPr>
          <a:xfrm>
            <a:off x="4265712" y="1775349"/>
            <a:ext cx="553966" cy="105737"/>
          </a:xfrm>
          <a:prstGeom prst="straightConnector1">
            <a:avLst/>
          </a:prstGeom>
          <a:ln w="41275">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pic>
        <p:nvPicPr>
          <p:cNvPr id="52" name="Picture 6" descr="Image result for digital certificat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7770" y="2275355"/>
            <a:ext cx="561975" cy="468313"/>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Arrow Connector 55"/>
          <p:cNvCxnSpPr/>
          <p:nvPr/>
        </p:nvCxnSpPr>
        <p:spPr>
          <a:xfrm>
            <a:off x="2310408" y="2061950"/>
            <a:ext cx="995092" cy="354441"/>
          </a:xfrm>
          <a:prstGeom prst="straightConnector1">
            <a:avLst/>
          </a:prstGeom>
          <a:ln w="41275">
            <a:solidFill>
              <a:srgbClr val="FFFF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915042" y="2435329"/>
            <a:ext cx="936095" cy="36959"/>
          </a:xfrm>
          <a:prstGeom prst="straightConnector1">
            <a:avLst/>
          </a:prstGeom>
          <a:ln w="41275">
            <a:solidFill>
              <a:srgbClr val="FFFF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94313" y="1459037"/>
            <a:ext cx="1981200" cy="307777"/>
          </a:xfrm>
          <a:prstGeom prst="rect">
            <a:avLst/>
          </a:prstGeom>
          <a:noFill/>
        </p:spPr>
        <p:txBody>
          <a:bodyPr wrap="square" rtlCol="0">
            <a:spAutoFit/>
          </a:bodyPr>
          <a:lstStyle/>
          <a:p>
            <a:r>
              <a:rPr lang="en-US" sz="1400" dirty="0" err="1" smtClean="0"/>
              <a:t>PuK</a:t>
            </a:r>
            <a:endParaRPr lang="en-US" sz="1400" dirty="0"/>
          </a:p>
        </p:txBody>
      </p:sp>
      <p:pic>
        <p:nvPicPr>
          <p:cNvPr id="62"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7026" y="1717622"/>
            <a:ext cx="252221" cy="12232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4"/>
          <a:stretch>
            <a:fillRect/>
          </a:stretch>
        </p:blipFill>
        <p:spPr>
          <a:xfrm>
            <a:off x="1944435" y="1532698"/>
            <a:ext cx="210165" cy="287641"/>
          </a:xfrm>
          <a:prstGeom prst="rect">
            <a:avLst/>
          </a:prstGeom>
        </p:spPr>
      </p:pic>
      <p:sp>
        <p:nvSpPr>
          <p:cNvPr id="45" name="TextBox 44"/>
          <p:cNvSpPr txBox="1"/>
          <p:nvPr/>
        </p:nvSpPr>
        <p:spPr>
          <a:xfrm rot="368244">
            <a:off x="3371590" y="1867976"/>
            <a:ext cx="304883"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smtClean="0"/>
              <a:t>1.</a:t>
            </a:r>
            <a:endParaRPr lang="en-US" sz="1100" dirty="0"/>
          </a:p>
        </p:txBody>
      </p:sp>
      <p:sp>
        <p:nvSpPr>
          <p:cNvPr id="46" name="TextBox 45"/>
          <p:cNvSpPr txBox="1"/>
          <p:nvPr/>
        </p:nvSpPr>
        <p:spPr>
          <a:xfrm>
            <a:off x="1740373" y="1155570"/>
            <a:ext cx="304883"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smtClean="0"/>
              <a:t>2.</a:t>
            </a:r>
            <a:endParaRPr lang="en-US" sz="1100" dirty="0"/>
          </a:p>
        </p:txBody>
      </p:sp>
      <p:grpSp>
        <p:nvGrpSpPr>
          <p:cNvPr id="15" name="Group 14"/>
          <p:cNvGrpSpPr/>
          <p:nvPr/>
        </p:nvGrpSpPr>
        <p:grpSpPr>
          <a:xfrm>
            <a:off x="5298389" y="2965143"/>
            <a:ext cx="3845611" cy="979961"/>
            <a:chOff x="5298389" y="2965143"/>
            <a:chExt cx="3845611" cy="979961"/>
          </a:xfrm>
        </p:grpSpPr>
        <p:sp>
          <p:nvSpPr>
            <p:cNvPr id="48" name="Rectangle 47"/>
            <p:cNvSpPr/>
            <p:nvPr/>
          </p:nvSpPr>
          <p:spPr>
            <a:xfrm>
              <a:off x="6615335" y="3188476"/>
              <a:ext cx="1903201" cy="545323"/>
            </a:xfrm>
            <a:prstGeom prst="rect">
              <a:avLst/>
            </a:prstGeom>
            <a:ln>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4" name="Picture 6" descr="Image result for digital certificat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8991" y="3253863"/>
              <a:ext cx="561975" cy="468313"/>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6615336" y="3364468"/>
              <a:ext cx="1968975" cy="369332"/>
            </a:xfrm>
            <a:prstGeom prst="rect">
              <a:avLst/>
            </a:prstGeom>
            <a:noFill/>
          </p:spPr>
          <p:txBody>
            <a:bodyPr wrap="square" rtlCol="0">
              <a:spAutoFit/>
            </a:bodyPr>
            <a:lstStyle/>
            <a:p>
              <a:r>
                <a:rPr lang="en-US" i="1" dirty="0" smtClean="0"/>
                <a:t> </a:t>
              </a:r>
              <a:r>
                <a:rPr lang="en-US" sz="1400" i="1" dirty="0" smtClean="0"/>
                <a:t>bob.org +       </a:t>
              </a:r>
              <a:r>
                <a:rPr lang="en-US" sz="1400" i="1" dirty="0" err="1" smtClean="0"/>
                <a:t>PuK</a:t>
              </a:r>
              <a:r>
                <a:rPr lang="en-US" sz="1400" i="1" dirty="0" smtClean="0"/>
                <a:t> </a:t>
              </a:r>
              <a:endParaRPr lang="en-US" i="1" dirty="0"/>
            </a:p>
          </p:txBody>
        </p:sp>
        <p:pic>
          <p:nvPicPr>
            <p:cNvPr id="66" name="Picture 4" descr="Image result for spongebo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479765" y="3455633"/>
              <a:ext cx="258451" cy="26228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517657"/>
              <a:ext cx="252221" cy="12232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162800" y="2965143"/>
              <a:ext cx="1981200" cy="432049"/>
              <a:chOff x="5776979" y="2823118"/>
              <a:chExt cx="1981200" cy="432049"/>
            </a:xfrm>
          </p:grpSpPr>
          <p:sp>
            <p:nvSpPr>
              <p:cNvPr id="3" name="Rectangle 2"/>
              <p:cNvSpPr/>
              <p:nvPr/>
            </p:nvSpPr>
            <p:spPr>
              <a:xfrm>
                <a:off x="5776979" y="2823119"/>
                <a:ext cx="761435"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TextBox 46"/>
              <p:cNvSpPr txBox="1"/>
              <p:nvPr/>
            </p:nvSpPr>
            <p:spPr>
              <a:xfrm>
                <a:off x="5776979" y="2823118"/>
                <a:ext cx="1981200" cy="307777"/>
              </a:xfrm>
              <a:prstGeom prst="rect">
                <a:avLst/>
              </a:prstGeom>
              <a:noFill/>
            </p:spPr>
            <p:txBody>
              <a:bodyPr wrap="square" rtlCol="0">
                <a:spAutoFit/>
              </a:bodyPr>
              <a:lstStyle/>
              <a:p>
                <a:r>
                  <a:rPr lang="en-US" sz="1400" dirty="0" err="1" smtClean="0">
                    <a:solidFill>
                      <a:schemeClr val="bg1"/>
                    </a:solidFill>
                  </a:rPr>
                  <a:t>PrK</a:t>
                </a:r>
                <a:endParaRPr lang="en-US" sz="1400" dirty="0">
                  <a:solidFill>
                    <a:schemeClr val="bg1"/>
                  </a:solidFill>
                </a:endParaRPr>
              </a:p>
            </p:txBody>
          </p:sp>
          <p:pic>
            <p:nvPicPr>
              <p:cNvPr id="49"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9692" y="3081703"/>
                <a:ext cx="252221" cy="12232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4"/>
              <a:stretch>
                <a:fillRect/>
              </a:stretch>
            </p:blipFill>
            <p:spPr>
              <a:xfrm>
                <a:off x="6227101" y="2896779"/>
                <a:ext cx="210165" cy="287641"/>
              </a:xfrm>
              <a:prstGeom prst="rect">
                <a:avLst/>
              </a:prstGeom>
            </p:spPr>
          </p:pic>
        </p:grpSp>
        <p:sp>
          <p:nvSpPr>
            <p:cNvPr id="6" name="TextBox 5"/>
            <p:cNvSpPr txBox="1"/>
            <p:nvPr/>
          </p:nvSpPr>
          <p:spPr>
            <a:xfrm>
              <a:off x="6210960" y="3298777"/>
              <a:ext cx="319069" cy="369332"/>
            </a:xfrm>
            <a:prstGeom prst="rect">
              <a:avLst/>
            </a:prstGeom>
            <a:noFill/>
          </p:spPr>
          <p:txBody>
            <a:bodyPr wrap="square" rtlCol="0">
              <a:spAutoFit/>
            </a:bodyPr>
            <a:lstStyle/>
            <a:p>
              <a:r>
                <a:rPr lang="en-US" dirty="0" smtClean="0"/>
                <a:t>=</a:t>
              </a:r>
              <a:endParaRPr lang="en-US" dirty="0"/>
            </a:p>
          </p:txBody>
        </p:sp>
        <p:sp>
          <p:nvSpPr>
            <p:cNvPr id="57" name="TextBox 56"/>
            <p:cNvSpPr txBox="1"/>
            <p:nvPr/>
          </p:nvSpPr>
          <p:spPr>
            <a:xfrm>
              <a:off x="7883352" y="3014717"/>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59" name="TextBox 58"/>
            <p:cNvSpPr txBox="1"/>
            <p:nvPr/>
          </p:nvSpPr>
          <p:spPr>
            <a:xfrm rot="5400000">
              <a:off x="8228844" y="3447821"/>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60" name="TextBox 59"/>
            <p:cNvSpPr txBox="1"/>
            <p:nvPr/>
          </p:nvSpPr>
          <p:spPr>
            <a:xfrm>
              <a:off x="7275861" y="3689820"/>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68" name="TextBox 67"/>
            <p:cNvSpPr txBox="1"/>
            <p:nvPr/>
          </p:nvSpPr>
          <p:spPr>
            <a:xfrm>
              <a:off x="6601614" y="3008283"/>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70" name="TextBox 69"/>
            <p:cNvSpPr txBox="1"/>
            <p:nvPr/>
          </p:nvSpPr>
          <p:spPr>
            <a:xfrm rot="16200000">
              <a:off x="6144430" y="3263495"/>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71" name="TextBox 70"/>
            <p:cNvSpPr txBox="1"/>
            <p:nvPr/>
          </p:nvSpPr>
          <p:spPr>
            <a:xfrm>
              <a:off x="5298389" y="3122439"/>
              <a:ext cx="1251171" cy="215444"/>
            </a:xfrm>
            <a:prstGeom prst="rect">
              <a:avLst/>
            </a:prstGeom>
            <a:noFill/>
          </p:spPr>
          <p:txBody>
            <a:bodyPr wrap="square" rtlCol="0">
              <a:spAutoFit/>
            </a:bodyPr>
            <a:lstStyle/>
            <a:p>
              <a:r>
                <a:rPr lang="en-US" sz="800" dirty="0" smtClean="0"/>
                <a:t>Digital Certificate</a:t>
              </a:r>
              <a:endParaRPr lang="en-US" sz="800" dirty="0"/>
            </a:p>
          </p:txBody>
        </p:sp>
      </p:grpSp>
    </p:spTree>
    <p:extLst>
      <p:ext uri="{BB962C8B-B14F-4D97-AF65-F5344CB8AC3E}">
        <p14:creationId xmlns:p14="http://schemas.microsoft.com/office/powerpoint/2010/main" val="1779409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91" y="220898"/>
            <a:ext cx="9144000" cy="1143000"/>
          </a:xfrm>
        </p:spPr>
        <p:txBody>
          <a:bodyPr>
            <a:noAutofit/>
          </a:bodyPr>
          <a:lstStyle/>
          <a:p>
            <a:r>
              <a:rPr lang="en-US" b="1" dirty="0">
                <a:solidFill>
                  <a:srgbClr val="00B0F0"/>
                </a:solidFill>
              </a:rPr>
              <a:t>Putting It All Together:</a:t>
            </a:r>
            <a:br>
              <a:rPr lang="en-US" b="1" dirty="0">
                <a:solidFill>
                  <a:srgbClr val="00B0F0"/>
                </a:solidFill>
              </a:rPr>
            </a:br>
            <a:r>
              <a:rPr lang="en-US" sz="2400" dirty="0" smtClean="0"/>
              <a:t>Asymmetric/Symmetric Encryption &amp; Digital Certificates</a:t>
            </a:r>
            <a:endParaRPr lang="en-US" sz="2400" dirty="0"/>
          </a:p>
        </p:txBody>
      </p:sp>
      <p:sp>
        <p:nvSpPr>
          <p:cNvPr id="32" name="Content Placeholder 2"/>
          <p:cNvSpPr>
            <a:spLocks noGrp="1"/>
          </p:cNvSpPr>
          <p:nvPr>
            <p:ph idx="1"/>
          </p:nvPr>
        </p:nvSpPr>
        <p:spPr>
          <a:xfrm>
            <a:off x="-410014" y="3265532"/>
            <a:ext cx="9144000" cy="3749819"/>
          </a:xfrm>
        </p:spPr>
        <p:txBody>
          <a:bodyPr>
            <a:noAutofit/>
          </a:bodyPr>
          <a:lstStyle/>
          <a:p>
            <a:pPr marL="457200" lvl="1" indent="0">
              <a:buNone/>
            </a:pPr>
            <a:r>
              <a:rPr lang="en-US" sz="1550" b="1" dirty="0" smtClean="0">
                <a:solidFill>
                  <a:srgbClr val="FFC000"/>
                </a:solidFill>
              </a:rPr>
              <a:t>Alice receives and verifies Digital Certificate</a:t>
            </a:r>
          </a:p>
          <a:p>
            <a:pPr marL="1193292" lvl="2" indent="-342900">
              <a:buFont typeface="+mj-lt"/>
              <a:buAutoNum type="arabicPeriod"/>
            </a:pPr>
            <a:r>
              <a:rPr lang="en-US" sz="1350" dirty="0" smtClean="0"/>
              <a:t>Alice sends a GET request to Bob’s server (https://bob.org)</a:t>
            </a:r>
          </a:p>
          <a:p>
            <a:pPr marL="1193292" lvl="2" indent="-342900">
              <a:buFont typeface="+mj-lt"/>
              <a:buAutoNum type="arabicPeriod"/>
            </a:pPr>
            <a:r>
              <a:rPr lang="en-US" sz="1350" dirty="0" smtClean="0"/>
              <a:t>Bob’s web </a:t>
            </a:r>
            <a:r>
              <a:rPr lang="en-US" sz="1350" dirty="0"/>
              <a:t>server </a:t>
            </a:r>
            <a:r>
              <a:rPr lang="en-US" sz="1350" dirty="0" smtClean="0"/>
              <a:t>sends </a:t>
            </a:r>
            <a:r>
              <a:rPr lang="en-US" sz="1350" dirty="0"/>
              <a:t>its </a:t>
            </a:r>
            <a:r>
              <a:rPr lang="en-US" sz="1350" dirty="0" smtClean="0"/>
              <a:t>digital certificate back to Alice.</a:t>
            </a:r>
          </a:p>
          <a:p>
            <a:pPr lvl="3"/>
            <a:r>
              <a:rPr lang="en-US" sz="1150" dirty="0"/>
              <a:t>The browser checks that the server's certificate was issued by a trusted party (usually a trusted root </a:t>
            </a:r>
            <a:r>
              <a:rPr lang="en-US" sz="1150" dirty="0" smtClean="0"/>
              <a:t>Certificate Authority), </a:t>
            </a:r>
            <a:r>
              <a:rPr lang="en-US" sz="1150" dirty="0"/>
              <a:t>that the certificate is still valid, and that the certificate is related to the site contacted. </a:t>
            </a:r>
            <a:endParaRPr lang="en-US" sz="1150" dirty="0" smtClean="0"/>
          </a:p>
          <a:p>
            <a:pPr marL="457200" lvl="1" indent="0">
              <a:buNone/>
            </a:pPr>
            <a:r>
              <a:rPr lang="en-US" sz="1550" b="1" dirty="0" smtClean="0">
                <a:solidFill>
                  <a:srgbClr val="FFC000"/>
                </a:solidFill>
              </a:rPr>
              <a:t>Alice and Bob move from asymmetric encryption to symmetric encryption.</a:t>
            </a:r>
          </a:p>
          <a:p>
            <a:pPr marL="1193292" lvl="2" indent="-342900">
              <a:buFont typeface="+mj-lt"/>
              <a:buAutoNum type="arabicPeriod" startAt="3"/>
            </a:pPr>
            <a:r>
              <a:rPr lang="en-US" sz="1350" dirty="0" smtClean="0"/>
              <a:t>Alice’s browser </a:t>
            </a:r>
            <a:r>
              <a:rPr lang="en-US" sz="1350" dirty="0"/>
              <a:t>uses the public </a:t>
            </a:r>
            <a:r>
              <a:rPr lang="en-US" sz="1350" dirty="0" smtClean="0"/>
              <a:t>key </a:t>
            </a:r>
            <a:r>
              <a:rPr lang="en-US" sz="1350" dirty="0"/>
              <a:t>from the </a:t>
            </a:r>
            <a:r>
              <a:rPr lang="en-US" sz="1350" dirty="0" smtClean="0"/>
              <a:t>certificate </a:t>
            </a:r>
            <a:r>
              <a:rPr lang="en-US" sz="1350" dirty="0"/>
              <a:t>to encrypt a random symmetric encryption key </a:t>
            </a:r>
            <a:r>
              <a:rPr lang="en-US" sz="1350" dirty="0" smtClean="0"/>
              <a:t>(a session key, used only until the connection is lost) </a:t>
            </a:r>
            <a:r>
              <a:rPr lang="en-US" sz="1350" dirty="0"/>
              <a:t>and sends it to </a:t>
            </a:r>
            <a:r>
              <a:rPr lang="en-US" sz="1350" dirty="0" smtClean="0"/>
              <a:t>Bob’s server </a:t>
            </a:r>
            <a:r>
              <a:rPr lang="en-US" sz="1350" dirty="0"/>
              <a:t>with the encrypted URL </a:t>
            </a:r>
            <a:r>
              <a:rPr lang="en-US" sz="1350" dirty="0" smtClean="0"/>
              <a:t>required for the session as </a:t>
            </a:r>
            <a:r>
              <a:rPr lang="en-US" sz="1350" dirty="0"/>
              <a:t>well as other </a:t>
            </a:r>
            <a:r>
              <a:rPr lang="en-US" sz="1350" dirty="0">
                <a:solidFill>
                  <a:srgbClr val="FFFF00"/>
                </a:solidFill>
              </a:rPr>
              <a:t>encrypted http </a:t>
            </a:r>
            <a:r>
              <a:rPr lang="en-US" sz="1350" dirty="0" smtClean="0">
                <a:solidFill>
                  <a:srgbClr val="FFFF00"/>
                </a:solidFill>
              </a:rPr>
              <a:t>data </a:t>
            </a:r>
            <a:r>
              <a:rPr lang="en-US" sz="1350" dirty="0" smtClean="0"/>
              <a:t>(in other words </a:t>
            </a:r>
            <a:r>
              <a:rPr lang="en-US" sz="1350" dirty="0" smtClean="0">
                <a:solidFill>
                  <a:srgbClr val="FFFF00"/>
                </a:solidFill>
              </a:rPr>
              <a:t>HTTPS</a:t>
            </a:r>
            <a:r>
              <a:rPr lang="en-US" sz="1350" dirty="0" smtClean="0"/>
              <a:t>!). </a:t>
            </a:r>
          </a:p>
          <a:p>
            <a:pPr marL="1193292" lvl="2" indent="-342900">
              <a:buFont typeface="+mj-lt"/>
              <a:buAutoNum type="arabicPeriod" startAt="3"/>
            </a:pPr>
            <a:r>
              <a:rPr lang="en-US" sz="1350" dirty="0" smtClean="0"/>
              <a:t>Bob’s web </a:t>
            </a:r>
            <a:r>
              <a:rPr lang="en-US" sz="1350" dirty="0"/>
              <a:t>server decrypts the symmetric encryption key using its private key and uses the symmetric key (session key) to decrypt the URL and </a:t>
            </a:r>
            <a:r>
              <a:rPr lang="en-US" sz="1350" dirty="0" smtClean="0"/>
              <a:t>http </a:t>
            </a:r>
            <a:r>
              <a:rPr lang="en-US" sz="1350" dirty="0"/>
              <a:t>data. </a:t>
            </a:r>
            <a:endParaRPr lang="en-US" sz="1350" dirty="0" smtClean="0"/>
          </a:p>
          <a:p>
            <a:pPr marL="1193292" lvl="2" indent="-342900">
              <a:buFont typeface="+mj-lt"/>
              <a:buAutoNum type="arabicPeriod" startAt="3"/>
            </a:pPr>
            <a:r>
              <a:rPr lang="en-US" sz="1350" dirty="0" smtClean="0"/>
              <a:t>Bob’s web </a:t>
            </a:r>
            <a:r>
              <a:rPr lang="en-US" sz="1350" dirty="0"/>
              <a:t>server sends </a:t>
            </a:r>
            <a:r>
              <a:rPr lang="en-US" sz="1350" dirty="0" smtClean="0"/>
              <a:t>back to Alice </a:t>
            </a:r>
            <a:r>
              <a:rPr lang="en-US" sz="1350" dirty="0"/>
              <a:t>the requested html document and </a:t>
            </a:r>
            <a:r>
              <a:rPr lang="en-US" sz="1350" dirty="0" smtClean="0"/>
              <a:t>http </a:t>
            </a:r>
            <a:r>
              <a:rPr lang="en-US" sz="1350" dirty="0"/>
              <a:t>data encrypted with the symmetric key (session key</a:t>
            </a:r>
            <a:r>
              <a:rPr lang="en-US" sz="1350" dirty="0" smtClean="0"/>
              <a:t>).</a:t>
            </a:r>
          </a:p>
          <a:p>
            <a:pPr marL="1193292" lvl="2" indent="-342900">
              <a:buFont typeface="+mj-lt"/>
              <a:buAutoNum type="arabicPeriod" startAt="3"/>
            </a:pPr>
            <a:r>
              <a:rPr lang="en-US" sz="1350" dirty="0"/>
              <a:t>The browser decrypts the http data and html document using the symmetric key (session key) and displays the </a:t>
            </a:r>
            <a:r>
              <a:rPr lang="en-US" sz="1350" dirty="0" smtClean="0"/>
              <a:t>information.</a:t>
            </a:r>
          </a:p>
          <a:p>
            <a:pPr marL="928116" lvl="1" indent="-342900">
              <a:buFont typeface="+mj-lt"/>
              <a:buAutoNum type="arabicPeriod" startAt="3"/>
            </a:pPr>
            <a:endParaRPr lang="en-US" sz="1550" dirty="0" smtClean="0"/>
          </a:p>
          <a:p>
            <a:pPr marL="585216" lvl="1" indent="0">
              <a:buNone/>
            </a:pPr>
            <a:endParaRPr lang="en-US" sz="1550" dirty="0" smtClean="0"/>
          </a:p>
          <a:p>
            <a:pPr lvl="1"/>
            <a:endParaRPr lang="en-US" sz="1550" dirty="0" smtClean="0"/>
          </a:p>
          <a:p>
            <a:pPr lvl="1"/>
            <a:endParaRPr lang="en-US" sz="1550"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12</a:t>
            </a:fld>
            <a:endParaRPr lang="en-US">
              <a:solidFill>
                <a:prstClr val="white">
                  <a:shade val="50000"/>
                </a:prstClr>
              </a:solidFill>
            </a:endParaRPr>
          </a:p>
        </p:txBody>
      </p:sp>
      <p:pic>
        <p:nvPicPr>
          <p:cNvPr id="8" name="Picture 10" descr="Image result for alice dis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37797" y="1263414"/>
            <a:ext cx="765941" cy="14053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spongebo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9987" y="1594222"/>
            <a:ext cx="1065766" cy="10815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98689" y="2706641"/>
            <a:ext cx="838200" cy="369332"/>
          </a:xfrm>
          <a:prstGeom prst="rect">
            <a:avLst/>
          </a:prstGeom>
          <a:noFill/>
        </p:spPr>
        <p:txBody>
          <a:bodyPr wrap="square" rtlCol="0">
            <a:spAutoFit/>
          </a:bodyPr>
          <a:lstStyle/>
          <a:p>
            <a:r>
              <a:rPr lang="en-US" dirty="0" smtClean="0"/>
              <a:t>Alice</a:t>
            </a:r>
            <a:endParaRPr lang="en-US" dirty="0"/>
          </a:p>
        </p:txBody>
      </p:sp>
      <p:sp>
        <p:nvSpPr>
          <p:cNvPr id="12" name="TextBox 11"/>
          <p:cNvSpPr txBox="1"/>
          <p:nvPr/>
        </p:nvSpPr>
        <p:spPr>
          <a:xfrm>
            <a:off x="6417815" y="1253789"/>
            <a:ext cx="838200" cy="369332"/>
          </a:xfrm>
          <a:prstGeom prst="rect">
            <a:avLst/>
          </a:prstGeom>
          <a:noFill/>
        </p:spPr>
        <p:txBody>
          <a:bodyPr wrap="square" rtlCol="0">
            <a:spAutoFit/>
          </a:bodyPr>
          <a:lstStyle/>
          <a:p>
            <a:r>
              <a:rPr lang="en-US" dirty="0" smtClean="0"/>
              <a:t>Bob</a:t>
            </a:r>
            <a:endParaRPr lang="en-US" dirty="0"/>
          </a:p>
        </p:txBody>
      </p:sp>
      <p:pic>
        <p:nvPicPr>
          <p:cNvPr id="1026" name="Picture 2" descr="Image result for computer sideway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9600" y="1577038"/>
            <a:ext cx="1517650" cy="9227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578476" y="2469918"/>
            <a:ext cx="1004042" cy="369332"/>
          </a:xfrm>
          <a:prstGeom prst="rect">
            <a:avLst/>
          </a:prstGeom>
          <a:noFill/>
        </p:spPr>
        <p:txBody>
          <a:bodyPr wrap="square" rtlCol="0">
            <a:spAutoFit/>
          </a:bodyPr>
          <a:lstStyle/>
          <a:p>
            <a:r>
              <a:rPr lang="en-US" i="1" dirty="0" smtClean="0"/>
              <a:t>bob.org</a:t>
            </a:r>
            <a:endParaRPr lang="en-US" i="1" dirty="0"/>
          </a:p>
        </p:txBody>
      </p:sp>
      <p:sp>
        <p:nvSpPr>
          <p:cNvPr id="20" name="TextBox 19"/>
          <p:cNvSpPr txBox="1"/>
          <p:nvPr/>
        </p:nvSpPr>
        <p:spPr>
          <a:xfrm>
            <a:off x="924025" y="2171722"/>
            <a:ext cx="1981200" cy="307777"/>
          </a:xfrm>
          <a:prstGeom prst="rect">
            <a:avLst/>
          </a:prstGeom>
          <a:noFill/>
        </p:spPr>
        <p:txBody>
          <a:bodyPr wrap="square" rtlCol="0">
            <a:spAutoFit/>
          </a:bodyPr>
          <a:lstStyle/>
          <a:p>
            <a:r>
              <a:rPr lang="en-US" sz="1400" dirty="0" err="1" smtClean="0"/>
              <a:t>PrK</a:t>
            </a:r>
            <a:endParaRPr lang="en-US" sz="1400" dirty="0"/>
          </a:p>
        </p:txBody>
      </p:sp>
      <p:pic>
        <p:nvPicPr>
          <p:cNvPr id="21" name="Picture 2" descr="Image result for 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869" y="2276340"/>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14400" y="2372555"/>
            <a:ext cx="1981200" cy="307777"/>
          </a:xfrm>
          <a:prstGeom prst="rect">
            <a:avLst/>
          </a:prstGeom>
          <a:noFill/>
        </p:spPr>
        <p:txBody>
          <a:bodyPr wrap="square" rtlCol="0">
            <a:spAutoFit/>
          </a:bodyPr>
          <a:lstStyle/>
          <a:p>
            <a:r>
              <a:rPr lang="en-US" sz="1400" dirty="0" err="1" smtClean="0"/>
              <a:t>PuK</a:t>
            </a:r>
            <a:endParaRPr lang="en-US" sz="1400" dirty="0"/>
          </a:p>
        </p:txBody>
      </p:sp>
      <p:pic>
        <p:nvPicPr>
          <p:cNvPr id="23" name="Picture 2" descr="Image result for 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869" y="2477173"/>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051939" y="2123522"/>
            <a:ext cx="1981200" cy="307777"/>
          </a:xfrm>
          <a:prstGeom prst="rect">
            <a:avLst/>
          </a:prstGeom>
          <a:noFill/>
        </p:spPr>
        <p:txBody>
          <a:bodyPr wrap="square" rtlCol="0">
            <a:spAutoFit/>
          </a:bodyPr>
          <a:lstStyle/>
          <a:p>
            <a:r>
              <a:rPr lang="en-US" sz="1400" dirty="0" err="1" smtClean="0"/>
              <a:t>PrK</a:t>
            </a:r>
            <a:endParaRPr lang="en-US" sz="1400" dirty="0"/>
          </a:p>
        </p:txBody>
      </p:sp>
      <p:pic>
        <p:nvPicPr>
          <p:cNvPr id="25" name="Picture 2" descr="Image result for 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3783" y="2228140"/>
            <a:ext cx="252221" cy="12232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042314" y="2324355"/>
            <a:ext cx="1981200" cy="307777"/>
          </a:xfrm>
          <a:prstGeom prst="rect">
            <a:avLst/>
          </a:prstGeom>
          <a:noFill/>
        </p:spPr>
        <p:txBody>
          <a:bodyPr wrap="square" rtlCol="0">
            <a:spAutoFit/>
          </a:bodyPr>
          <a:lstStyle/>
          <a:p>
            <a:r>
              <a:rPr lang="en-US" sz="1400" dirty="0" err="1" smtClean="0"/>
              <a:t>PuK</a:t>
            </a:r>
            <a:endParaRPr lang="en-US" sz="1400" dirty="0"/>
          </a:p>
        </p:txBody>
      </p:sp>
      <p:pic>
        <p:nvPicPr>
          <p:cNvPr id="27" name="Picture 2" descr="Image result for 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3783" y="2428973"/>
            <a:ext cx="252221" cy="1223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072497" y="1181100"/>
            <a:ext cx="1454014" cy="884041"/>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p:cNvCxnSpPr>
            <a:endCxn id="2052" idx="1"/>
          </p:cNvCxnSpPr>
          <p:nvPr/>
        </p:nvCxnSpPr>
        <p:spPr>
          <a:xfrm>
            <a:off x="3333136" y="1528449"/>
            <a:ext cx="511496" cy="88489"/>
          </a:xfrm>
          <a:prstGeom prst="straightConnector1">
            <a:avLst/>
          </a:prstGeom>
          <a:ln w="41275">
            <a:solidFill>
              <a:srgbClr val="FFFF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2052" name="Picture 4" descr="Image result for google chro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4632" y="1483588"/>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rot="523269">
            <a:off x="4067061" y="1543543"/>
            <a:ext cx="1227563" cy="369332"/>
          </a:xfrm>
          <a:prstGeom prst="rect">
            <a:avLst/>
          </a:prstGeom>
          <a:noFill/>
        </p:spPr>
        <p:txBody>
          <a:bodyPr wrap="square" rtlCol="0">
            <a:spAutoFit/>
          </a:bodyPr>
          <a:lstStyle/>
          <a:p>
            <a:r>
              <a:rPr lang="en-US" dirty="0" smtClean="0"/>
              <a:t>https://</a:t>
            </a:r>
            <a:endParaRPr lang="en-US" dirty="0"/>
          </a:p>
        </p:txBody>
      </p:sp>
      <p:cxnSp>
        <p:nvCxnSpPr>
          <p:cNvPr id="50" name="Straight Arrow Connector 49"/>
          <p:cNvCxnSpPr/>
          <p:nvPr/>
        </p:nvCxnSpPr>
        <p:spPr>
          <a:xfrm>
            <a:off x="4993051" y="1809938"/>
            <a:ext cx="553966" cy="105737"/>
          </a:xfrm>
          <a:prstGeom prst="straightConnector1">
            <a:avLst/>
          </a:prstGeom>
          <a:ln w="41275">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pic>
        <p:nvPicPr>
          <p:cNvPr id="52" name="Picture 6" descr="Image result for digital certifica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7431" y="1845311"/>
            <a:ext cx="561975" cy="468313"/>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Arrow Connector 55"/>
          <p:cNvCxnSpPr/>
          <p:nvPr/>
        </p:nvCxnSpPr>
        <p:spPr>
          <a:xfrm>
            <a:off x="3166827" y="1793958"/>
            <a:ext cx="958506" cy="164278"/>
          </a:xfrm>
          <a:prstGeom prst="straightConnector1">
            <a:avLst/>
          </a:prstGeom>
          <a:ln w="41275">
            <a:solidFill>
              <a:srgbClr val="FFFF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726740" y="2028040"/>
            <a:ext cx="885265" cy="137400"/>
          </a:xfrm>
          <a:prstGeom prst="straightConnector1">
            <a:avLst/>
          </a:prstGeom>
          <a:ln w="41275">
            <a:solidFill>
              <a:srgbClr val="FFFF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120258" y="2193440"/>
            <a:ext cx="511496" cy="88489"/>
          </a:xfrm>
          <a:prstGeom prst="straightConnector1">
            <a:avLst/>
          </a:prstGeom>
          <a:ln w="41275">
            <a:solidFill>
              <a:srgbClr val="FFFF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523269">
            <a:off x="3565185" y="2257192"/>
            <a:ext cx="1369053" cy="430887"/>
          </a:xfrm>
          <a:prstGeom prst="rect">
            <a:avLst/>
          </a:prstGeom>
          <a:noFill/>
        </p:spPr>
        <p:txBody>
          <a:bodyPr wrap="square" rtlCol="0">
            <a:spAutoFit/>
          </a:bodyPr>
          <a:lstStyle/>
          <a:p>
            <a:pPr algn="ctr"/>
            <a:r>
              <a:rPr lang="en-US" sz="1100" dirty="0"/>
              <a:t>s</a:t>
            </a:r>
            <a:r>
              <a:rPr lang="en-US" sz="1100" dirty="0" smtClean="0"/>
              <a:t>ymmetric session</a:t>
            </a:r>
          </a:p>
          <a:p>
            <a:pPr algn="ctr"/>
            <a:r>
              <a:rPr lang="en-US" sz="1100" dirty="0" smtClean="0"/>
              <a:t>established</a:t>
            </a:r>
            <a:endParaRPr lang="en-US" sz="1100" dirty="0"/>
          </a:p>
        </p:txBody>
      </p:sp>
      <p:cxnSp>
        <p:nvCxnSpPr>
          <p:cNvPr id="72" name="Straight Arrow Connector 71"/>
          <p:cNvCxnSpPr/>
          <p:nvPr/>
        </p:nvCxnSpPr>
        <p:spPr>
          <a:xfrm>
            <a:off x="4881878" y="2503471"/>
            <a:ext cx="553966" cy="105737"/>
          </a:xfrm>
          <a:prstGeom prst="straightConnector1">
            <a:avLst/>
          </a:prstGeom>
          <a:ln w="41275">
            <a:solidFill>
              <a:srgbClr val="FFFF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368244">
            <a:off x="5057582" y="1679113"/>
            <a:ext cx="304883"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smtClean="0"/>
              <a:t>1.</a:t>
            </a:r>
            <a:endParaRPr lang="en-US" sz="1100" dirty="0"/>
          </a:p>
        </p:txBody>
      </p:sp>
      <p:sp>
        <p:nvSpPr>
          <p:cNvPr id="38" name="TextBox 37"/>
          <p:cNvSpPr txBox="1"/>
          <p:nvPr/>
        </p:nvSpPr>
        <p:spPr>
          <a:xfrm rot="368244">
            <a:off x="3684550" y="1787984"/>
            <a:ext cx="304883"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smtClean="0"/>
              <a:t>2.</a:t>
            </a:r>
            <a:endParaRPr lang="en-US" sz="1100" dirty="0"/>
          </a:p>
        </p:txBody>
      </p:sp>
      <p:sp>
        <p:nvSpPr>
          <p:cNvPr id="39" name="TextBox 38"/>
          <p:cNvSpPr txBox="1"/>
          <p:nvPr/>
        </p:nvSpPr>
        <p:spPr>
          <a:xfrm rot="368244">
            <a:off x="4925080" y="2420758"/>
            <a:ext cx="304883"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smtClean="0"/>
              <a:t>3.</a:t>
            </a:r>
            <a:endParaRPr lang="en-US" sz="1100" dirty="0"/>
          </a:p>
        </p:txBody>
      </p:sp>
      <p:grpSp>
        <p:nvGrpSpPr>
          <p:cNvPr id="40" name="Group 39"/>
          <p:cNvGrpSpPr/>
          <p:nvPr/>
        </p:nvGrpSpPr>
        <p:grpSpPr>
          <a:xfrm>
            <a:off x="5717087" y="2817014"/>
            <a:ext cx="3845611" cy="979961"/>
            <a:chOff x="5298389" y="2965143"/>
            <a:chExt cx="3845611" cy="979961"/>
          </a:xfrm>
        </p:grpSpPr>
        <p:sp>
          <p:nvSpPr>
            <p:cNvPr id="41" name="Rectangle 40"/>
            <p:cNvSpPr/>
            <p:nvPr/>
          </p:nvSpPr>
          <p:spPr>
            <a:xfrm>
              <a:off x="6615335" y="3188476"/>
              <a:ext cx="1903201" cy="545323"/>
            </a:xfrm>
            <a:prstGeom prst="rect">
              <a:avLst/>
            </a:prstGeom>
            <a:ln>
              <a:solidFill>
                <a:schemeClr val="tx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2" name="Picture 6" descr="Image result for digital certifica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8991" y="3253863"/>
              <a:ext cx="561975" cy="46831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6615336" y="3364468"/>
              <a:ext cx="1968975" cy="369332"/>
            </a:xfrm>
            <a:prstGeom prst="rect">
              <a:avLst/>
            </a:prstGeom>
            <a:noFill/>
          </p:spPr>
          <p:txBody>
            <a:bodyPr wrap="square" rtlCol="0">
              <a:spAutoFit/>
            </a:bodyPr>
            <a:lstStyle/>
            <a:p>
              <a:r>
                <a:rPr lang="en-US" i="1" dirty="0" smtClean="0"/>
                <a:t> </a:t>
              </a:r>
              <a:r>
                <a:rPr lang="en-US" sz="1400" i="1" dirty="0" smtClean="0"/>
                <a:t>bob.org +       </a:t>
              </a:r>
              <a:r>
                <a:rPr lang="en-US" sz="1400" i="1" dirty="0" err="1" smtClean="0"/>
                <a:t>PuK</a:t>
              </a:r>
              <a:r>
                <a:rPr lang="en-US" sz="1400" i="1" dirty="0" smtClean="0"/>
                <a:t> </a:t>
              </a:r>
              <a:endParaRPr lang="en-US" i="1" dirty="0"/>
            </a:p>
          </p:txBody>
        </p:sp>
        <p:pic>
          <p:nvPicPr>
            <p:cNvPr id="44" name="Picture 4" descr="Image result for spongebo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479765" y="3455633"/>
              <a:ext cx="258451" cy="26228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3517657"/>
              <a:ext cx="252221" cy="122327"/>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7162800" y="2965143"/>
              <a:ext cx="1981200" cy="432049"/>
              <a:chOff x="5776979" y="2823118"/>
              <a:chExt cx="1981200" cy="432049"/>
            </a:xfrm>
          </p:grpSpPr>
          <p:sp>
            <p:nvSpPr>
              <p:cNvPr id="63" name="Rectangle 62"/>
              <p:cNvSpPr/>
              <p:nvPr/>
            </p:nvSpPr>
            <p:spPr>
              <a:xfrm>
                <a:off x="5776979" y="2823119"/>
                <a:ext cx="761435"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TextBox 63"/>
              <p:cNvSpPr txBox="1"/>
              <p:nvPr/>
            </p:nvSpPr>
            <p:spPr>
              <a:xfrm>
                <a:off x="5776979" y="2823118"/>
                <a:ext cx="1981200" cy="307777"/>
              </a:xfrm>
              <a:prstGeom prst="rect">
                <a:avLst/>
              </a:prstGeom>
              <a:noFill/>
            </p:spPr>
            <p:txBody>
              <a:bodyPr wrap="square" rtlCol="0">
                <a:spAutoFit/>
              </a:bodyPr>
              <a:lstStyle/>
              <a:p>
                <a:r>
                  <a:rPr lang="en-US" sz="1400" dirty="0" err="1" smtClean="0">
                    <a:solidFill>
                      <a:schemeClr val="bg1"/>
                    </a:solidFill>
                  </a:rPr>
                  <a:t>PrK</a:t>
                </a:r>
                <a:endParaRPr lang="en-US" sz="1400" dirty="0">
                  <a:solidFill>
                    <a:schemeClr val="bg1"/>
                  </a:solidFill>
                </a:endParaRPr>
              </a:p>
            </p:txBody>
          </p:sp>
          <p:pic>
            <p:nvPicPr>
              <p:cNvPr id="65" name="Picture 2" descr="Image result for k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9692" y="3081703"/>
                <a:ext cx="252221" cy="12232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p:cNvPicPr>
              <p:nvPr/>
            </p:nvPicPr>
            <p:blipFill>
              <a:blip r:embed="rId10"/>
              <a:stretch>
                <a:fillRect/>
              </a:stretch>
            </p:blipFill>
            <p:spPr>
              <a:xfrm>
                <a:off x="6227101" y="2896779"/>
                <a:ext cx="210165" cy="287641"/>
              </a:xfrm>
              <a:prstGeom prst="rect">
                <a:avLst/>
              </a:prstGeom>
            </p:spPr>
          </p:pic>
        </p:grpSp>
        <p:sp>
          <p:nvSpPr>
            <p:cNvPr id="47" name="TextBox 46"/>
            <p:cNvSpPr txBox="1"/>
            <p:nvPr/>
          </p:nvSpPr>
          <p:spPr>
            <a:xfrm>
              <a:off x="6210960" y="3298777"/>
              <a:ext cx="319069" cy="369332"/>
            </a:xfrm>
            <a:prstGeom prst="rect">
              <a:avLst/>
            </a:prstGeom>
            <a:noFill/>
          </p:spPr>
          <p:txBody>
            <a:bodyPr wrap="square" rtlCol="0">
              <a:spAutoFit/>
            </a:bodyPr>
            <a:lstStyle/>
            <a:p>
              <a:r>
                <a:rPr lang="en-US" dirty="0" smtClean="0"/>
                <a:t>=</a:t>
              </a:r>
              <a:endParaRPr lang="en-US" dirty="0"/>
            </a:p>
          </p:txBody>
        </p:sp>
        <p:sp>
          <p:nvSpPr>
            <p:cNvPr id="48" name="TextBox 47"/>
            <p:cNvSpPr txBox="1"/>
            <p:nvPr/>
          </p:nvSpPr>
          <p:spPr>
            <a:xfrm>
              <a:off x="7883352" y="3014717"/>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53" name="TextBox 52"/>
            <p:cNvSpPr txBox="1"/>
            <p:nvPr/>
          </p:nvSpPr>
          <p:spPr>
            <a:xfrm rot="5400000">
              <a:off x="8228844" y="3447821"/>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54" name="TextBox 53"/>
            <p:cNvSpPr txBox="1"/>
            <p:nvPr/>
          </p:nvSpPr>
          <p:spPr>
            <a:xfrm>
              <a:off x="7275861" y="3689820"/>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55" name="TextBox 54"/>
            <p:cNvSpPr txBox="1"/>
            <p:nvPr/>
          </p:nvSpPr>
          <p:spPr>
            <a:xfrm>
              <a:off x="6601614" y="3008283"/>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61" name="TextBox 60"/>
            <p:cNvSpPr txBox="1"/>
            <p:nvPr/>
          </p:nvSpPr>
          <p:spPr>
            <a:xfrm rot="16200000">
              <a:off x="6144430" y="3263495"/>
              <a:ext cx="779123" cy="215444"/>
            </a:xfrm>
            <a:prstGeom prst="rect">
              <a:avLst/>
            </a:prstGeom>
            <a:noFill/>
          </p:spPr>
          <p:txBody>
            <a:bodyPr wrap="square" rtlCol="0">
              <a:spAutoFit/>
            </a:bodyPr>
            <a:lstStyle/>
            <a:p>
              <a:r>
                <a:rPr lang="en-US" sz="800" i="1" dirty="0" smtClean="0"/>
                <a:t>encryption</a:t>
              </a:r>
              <a:endParaRPr lang="en-US" sz="800" i="1" dirty="0"/>
            </a:p>
          </p:txBody>
        </p:sp>
        <p:sp>
          <p:nvSpPr>
            <p:cNvPr id="62" name="TextBox 61"/>
            <p:cNvSpPr txBox="1"/>
            <p:nvPr/>
          </p:nvSpPr>
          <p:spPr>
            <a:xfrm>
              <a:off x="5298389" y="3122439"/>
              <a:ext cx="1251171" cy="215444"/>
            </a:xfrm>
            <a:prstGeom prst="rect">
              <a:avLst/>
            </a:prstGeom>
            <a:noFill/>
          </p:spPr>
          <p:txBody>
            <a:bodyPr wrap="square" rtlCol="0">
              <a:spAutoFit/>
            </a:bodyPr>
            <a:lstStyle/>
            <a:p>
              <a:r>
                <a:rPr lang="en-US" sz="800" dirty="0" smtClean="0"/>
                <a:t>Digital Certificate</a:t>
              </a:r>
              <a:endParaRPr lang="en-US" sz="800" dirty="0"/>
            </a:p>
          </p:txBody>
        </p:sp>
      </p:grpSp>
    </p:spTree>
    <p:extLst>
      <p:ext uri="{BB962C8B-B14F-4D97-AF65-F5344CB8AC3E}">
        <p14:creationId xmlns:p14="http://schemas.microsoft.com/office/powerpoint/2010/main" val="1311313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4082"/>
            <a:ext cx="9144000" cy="1143000"/>
          </a:xfrm>
        </p:spPr>
        <p:txBody>
          <a:bodyPr>
            <a:normAutofit/>
          </a:bodyPr>
          <a:lstStyle/>
          <a:p>
            <a:pPr algn="ctr"/>
            <a:r>
              <a:rPr lang="en-US" b="1" dirty="0" smtClean="0">
                <a:solidFill>
                  <a:srgbClr val="00B0F0"/>
                </a:solidFill>
              </a:rPr>
              <a:t>Questions?</a:t>
            </a:r>
            <a:endParaRPr lang="en-US" b="1" dirty="0">
              <a:solidFill>
                <a:srgbClr val="00B0F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13</a:t>
            </a:fld>
            <a:endParaRPr lang="en-US">
              <a:solidFill>
                <a:prstClr val="white">
                  <a:shade val="50000"/>
                </a:prstClr>
              </a:solidFill>
            </a:endParaRPr>
          </a:p>
        </p:txBody>
      </p:sp>
      <p:pic>
        <p:nvPicPr>
          <p:cNvPr id="3" name="Picture 2"/>
          <p:cNvPicPr>
            <a:picLocks noChangeAspect="1"/>
          </p:cNvPicPr>
          <p:nvPr/>
        </p:nvPicPr>
        <p:blipFill>
          <a:blip r:embed="rId2"/>
          <a:stretch>
            <a:fillRect/>
          </a:stretch>
        </p:blipFill>
        <p:spPr>
          <a:xfrm>
            <a:off x="2971800" y="2465682"/>
            <a:ext cx="3524384" cy="2944518"/>
          </a:xfrm>
          <a:prstGeom prst="rect">
            <a:avLst/>
          </a:prstGeom>
        </p:spPr>
      </p:pic>
      <p:pic>
        <p:nvPicPr>
          <p:cNvPr id="1026" name="Picture 2" descr="Image result for iron maide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840" y="4017242"/>
            <a:ext cx="590416" cy="29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1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69" y="245204"/>
            <a:ext cx="9296400" cy="1143000"/>
          </a:xfrm>
        </p:spPr>
        <p:txBody>
          <a:bodyPr>
            <a:normAutofit/>
          </a:bodyPr>
          <a:lstStyle/>
          <a:p>
            <a:r>
              <a:rPr lang="en-US" b="1" dirty="0" smtClean="0">
                <a:solidFill>
                  <a:srgbClr val="00B0F0"/>
                </a:solidFill>
              </a:rPr>
              <a:t>Don’t Confuse…</a:t>
            </a:r>
            <a:endParaRPr lang="en-US" b="1" dirty="0">
              <a:solidFill>
                <a:srgbClr val="00B0F0"/>
              </a:solidFill>
            </a:endParaRPr>
          </a:p>
        </p:txBody>
      </p:sp>
      <p:sp>
        <p:nvSpPr>
          <p:cNvPr id="3" name="Content Placeholder 2"/>
          <p:cNvSpPr>
            <a:spLocks noGrp="1"/>
          </p:cNvSpPr>
          <p:nvPr>
            <p:ph idx="1"/>
          </p:nvPr>
        </p:nvSpPr>
        <p:spPr>
          <a:xfrm>
            <a:off x="1564083" y="2176543"/>
            <a:ext cx="3124200" cy="561393"/>
          </a:xfrm>
        </p:spPr>
        <p:txBody>
          <a:bodyPr>
            <a:noAutofit/>
          </a:bodyPr>
          <a:lstStyle/>
          <a:p>
            <a:pPr marL="137160" lvl="1" indent="0">
              <a:buClr>
                <a:schemeClr val="tx1">
                  <a:shade val="95000"/>
                </a:schemeClr>
              </a:buClr>
              <a:buSzPct val="65000"/>
              <a:buNone/>
            </a:pPr>
            <a:r>
              <a:rPr lang="en-US" sz="2800" dirty="0" smtClean="0"/>
              <a:t>Digital Certificate</a:t>
            </a:r>
            <a:endParaRPr lang="en-US" sz="3200" dirty="0"/>
          </a:p>
          <a:p>
            <a:pPr marL="585216" lvl="1" indent="0">
              <a:buNone/>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9" name="Content Placeholder 2"/>
          <p:cNvSpPr txBox="1">
            <a:spLocks/>
          </p:cNvSpPr>
          <p:nvPr/>
        </p:nvSpPr>
        <p:spPr>
          <a:xfrm>
            <a:off x="4478733" y="5323005"/>
            <a:ext cx="3276600" cy="646139"/>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lvl="1" indent="0">
              <a:buClr>
                <a:schemeClr val="tx1">
                  <a:shade val="95000"/>
                </a:schemeClr>
              </a:buClr>
              <a:buSzPct val="65000"/>
              <a:buFont typeface="Wingdings 2"/>
              <a:buNone/>
            </a:pPr>
            <a:r>
              <a:rPr lang="en-US" sz="2800" dirty="0" smtClean="0"/>
              <a:t>Digital Signature</a:t>
            </a:r>
            <a:endParaRPr lang="en-US" sz="3200" dirty="0" smtClean="0"/>
          </a:p>
          <a:p>
            <a:pPr marL="585216" lvl="1" indent="0">
              <a:buFont typeface="Wingdings 2"/>
              <a:buNone/>
            </a:pPr>
            <a:endParaRPr lang="en-US" dirty="0"/>
          </a:p>
        </p:txBody>
      </p:sp>
      <p:sp>
        <p:nvSpPr>
          <p:cNvPr id="10" name="Title 1"/>
          <p:cNvSpPr txBox="1">
            <a:spLocks/>
          </p:cNvSpPr>
          <p:nvPr/>
        </p:nvSpPr>
        <p:spPr>
          <a:xfrm>
            <a:off x="152400" y="3526275"/>
            <a:ext cx="9296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solidFill>
                  <a:srgbClr val="FFC000"/>
                </a:solidFill>
              </a:rPr>
              <a:t>with a…</a:t>
            </a:r>
            <a:endParaRPr lang="en-US" dirty="0">
              <a:solidFill>
                <a:srgbClr val="FFC000"/>
              </a:solidFill>
            </a:endParaRPr>
          </a:p>
        </p:txBody>
      </p:sp>
      <p:pic>
        <p:nvPicPr>
          <p:cNvPr id="4" name="Picture 3"/>
          <p:cNvPicPr>
            <a:picLocks noChangeAspect="1"/>
          </p:cNvPicPr>
          <p:nvPr/>
        </p:nvPicPr>
        <p:blipFill>
          <a:blip r:embed="rId2"/>
          <a:stretch>
            <a:fillRect/>
          </a:stretch>
        </p:blipFill>
        <p:spPr>
          <a:xfrm>
            <a:off x="1834576" y="4753237"/>
            <a:ext cx="2362526" cy="1785676"/>
          </a:xfrm>
          <a:prstGeom prst="rect">
            <a:avLst/>
          </a:prstGeom>
        </p:spPr>
      </p:pic>
      <p:pic>
        <p:nvPicPr>
          <p:cNvPr id="1026" name="Picture 2" descr="Image result for digital certific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283" y="1388204"/>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60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7538"/>
            <a:ext cx="8229600" cy="1143000"/>
          </a:xfrm>
        </p:spPr>
        <p:txBody>
          <a:bodyPr/>
          <a:lstStyle/>
          <a:p>
            <a:r>
              <a:rPr lang="en-US" b="1" dirty="0">
                <a:solidFill>
                  <a:srgbClr val="00B0F0"/>
                </a:solidFill>
              </a:rPr>
              <a:t>Review</a:t>
            </a:r>
          </a:p>
        </p:txBody>
      </p:sp>
      <p:sp>
        <p:nvSpPr>
          <p:cNvPr id="3" name="Content Placeholder 2"/>
          <p:cNvSpPr>
            <a:spLocks noGrp="1"/>
          </p:cNvSpPr>
          <p:nvPr>
            <p:ph idx="1"/>
          </p:nvPr>
        </p:nvSpPr>
        <p:spPr>
          <a:xfrm>
            <a:off x="172387" y="1143000"/>
            <a:ext cx="3582968" cy="5913437"/>
          </a:xfrm>
        </p:spPr>
        <p:txBody>
          <a:bodyPr>
            <a:normAutofit fontScale="77500" lnSpcReduction="20000"/>
          </a:bodyPr>
          <a:lstStyle/>
          <a:p>
            <a:pPr marL="0" indent="0">
              <a:buNone/>
            </a:pPr>
            <a:r>
              <a:rPr lang="en-US" b="1" dirty="0" smtClean="0">
                <a:solidFill>
                  <a:srgbClr val="FFC000"/>
                </a:solidFill>
              </a:rPr>
              <a:t>Asymmetric Encryption</a:t>
            </a:r>
          </a:p>
          <a:p>
            <a:pPr lvl="1"/>
            <a:r>
              <a:rPr lang="en-US" dirty="0" smtClean="0"/>
              <a:t>Method for providing </a:t>
            </a:r>
            <a:r>
              <a:rPr lang="en-US" i="1" dirty="0" smtClean="0">
                <a:solidFill>
                  <a:srgbClr val="FFFF00"/>
                </a:solidFill>
              </a:rPr>
              <a:t>confidentiality</a:t>
            </a:r>
            <a:r>
              <a:rPr lang="en-US" dirty="0" smtClean="0"/>
              <a:t> and </a:t>
            </a:r>
            <a:r>
              <a:rPr lang="en-US" i="1" dirty="0" smtClean="0">
                <a:solidFill>
                  <a:srgbClr val="FFFF00"/>
                </a:solidFill>
              </a:rPr>
              <a:t>authentication</a:t>
            </a:r>
            <a:endParaRPr lang="en-US" dirty="0" smtClean="0">
              <a:solidFill>
                <a:srgbClr val="FFFF00"/>
              </a:solidFill>
            </a:endParaRPr>
          </a:p>
          <a:p>
            <a:pPr marL="1042416" lvl="1" indent="-457200">
              <a:buFont typeface="+mj-lt"/>
              <a:buAutoNum type="arabicPeriod"/>
            </a:pPr>
            <a:r>
              <a:rPr lang="en-US" dirty="0" smtClean="0"/>
              <a:t>Alice uses double-encryption during sending.</a:t>
            </a:r>
          </a:p>
          <a:p>
            <a:pPr marL="1042416" lvl="1" indent="-457200">
              <a:buFont typeface="+mj-lt"/>
              <a:buAutoNum type="arabicPeriod"/>
            </a:pPr>
            <a:r>
              <a:rPr lang="en-US" dirty="0" smtClean="0"/>
              <a:t>Bob decrypts in reverse order.</a:t>
            </a:r>
          </a:p>
          <a:p>
            <a:pPr marL="0" indent="0">
              <a:buNone/>
            </a:pPr>
            <a:r>
              <a:rPr lang="en-US" b="1" dirty="0" smtClean="0">
                <a:solidFill>
                  <a:srgbClr val="FFC000"/>
                </a:solidFill>
              </a:rPr>
              <a:t>Digital Signature</a:t>
            </a:r>
          </a:p>
          <a:p>
            <a:pPr lvl="1"/>
            <a:r>
              <a:rPr lang="en-US" dirty="0" smtClean="0"/>
              <a:t>Method for providing </a:t>
            </a:r>
            <a:r>
              <a:rPr lang="en-US" i="1" dirty="0" smtClean="0"/>
              <a:t>non-repudiation </a:t>
            </a:r>
            <a:r>
              <a:rPr lang="en-US" dirty="0" smtClean="0"/>
              <a:t>and </a:t>
            </a:r>
            <a:r>
              <a:rPr lang="en-US" i="1" dirty="0" smtClean="0"/>
              <a:t>integrity</a:t>
            </a:r>
            <a:endParaRPr lang="en-US" dirty="0" smtClean="0"/>
          </a:p>
          <a:p>
            <a:pPr marL="1042416" lvl="1" indent="-457200">
              <a:buFont typeface="+mj-lt"/>
              <a:buAutoNum type="arabicPeriod"/>
            </a:pPr>
            <a:r>
              <a:rPr lang="en-US" dirty="0" smtClean="0"/>
              <a:t>The sender computes a </a:t>
            </a:r>
            <a:r>
              <a:rPr lang="en-US" i="1" dirty="0" smtClean="0"/>
              <a:t>hash</a:t>
            </a:r>
            <a:r>
              <a:rPr lang="en-US" dirty="0" smtClean="0"/>
              <a:t> of the original message (providing </a:t>
            </a:r>
            <a:r>
              <a:rPr lang="en-US" dirty="0" smtClean="0">
                <a:solidFill>
                  <a:srgbClr val="FFFF00"/>
                </a:solidFill>
              </a:rPr>
              <a:t>integrity</a:t>
            </a:r>
            <a:r>
              <a:rPr lang="en-US" dirty="0" smtClean="0"/>
              <a:t>)</a:t>
            </a:r>
          </a:p>
          <a:p>
            <a:pPr marL="1042416" lvl="1" indent="-457200">
              <a:buFont typeface="+mj-lt"/>
              <a:buAutoNum type="arabicPeriod"/>
            </a:pPr>
            <a:r>
              <a:rPr lang="en-US" dirty="0" smtClean="0"/>
              <a:t>Encrypts that hash with their </a:t>
            </a:r>
            <a:r>
              <a:rPr lang="en-US" i="1" dirty="0" smtClean="0"/>
              <a:t>private key </a:t>
            </a:r>
            <a:r>
              <a:rPr lang="en-US" dirty="0" smtClean="0"/>
              <a:t>(providing </a:t>
            </a:r>
            <a:r>
              <a:rPr lang="en-US" dirty="0" smtClean="0">
                <a:solidFill>
                  <a:srgbClr val="FFFF00"/>
                </a:solidFill>
              </a:rPr>
              <a:t>non-repudiation</a:t>
            </a:r>
            <a:r>
              <a:rPr lang="en-US" dirty="0" smtClean="0"/>
              <a:t>)</a:t>
            </a:r>
          </a:p>
          <a:p>
            <a:pPr marL="1042416" lvl="1" indent="-457200">
              <a:buFont typeface="+mj-lt"/>
              <a:buAutoNum type="arabicPeriod"/>
            </a:pPr>
            <a:r>
              <a:rPr lang="en-US" dirty="0" smtClean="0"/>
              <a:t>Receiver verifies by hashing the message and comparing it to the digital signature.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11" name="TextBox 10"/>
          <p:cNvSpPr txBox="1"/>
          <p:nvPr/>
        </p:nvSpPr>
        <p:spPr>
          <a:xfrm>
            <a:off x="5077190" y="5349369"/>
            <a:ext cx="2641284" cy="116955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smtClean="0">
                <a:solidFill>
                  <a:schemeClr val="tx2"/>
                </a:solidFill>
              </a:rPr>
              <a:t>Combining digital signatures and asymmetric encryption results in data </a:t>
            </a:r>
            <a:r>
              <a:rPr lang="en-US" sz="1400" i="1" dirty="0" smtClean="0">
                <a:solidFill>
                  <a:schemeClr val="tx2"/>
                </a:solidFill>
              </a:rPr>
              <a:t>authentication</a:t>
            </a:r>
            <a:r>
              <a:rPr lang="en-US" sz="1400" dirty="0" smtClean="0">
                <a:solidFill>
                  <a:schemeClr val="tx2"/>
                </a:solidFill>
              </a:rPr>
              <a:t>, </a:t>
            </a:r>
            <a:r>
              <a:rPr lang="en-US" sz="1400" i="1" dirty="0" smtClean="0">
                <a:solidFill>
                  <a:schemeClr val="tx2"/>
                </a:solidFill>
              </a:rPr>
              <a:t>confidentiality</a:t>
            </a:r>
            <a:r>
              <a:rPr lang="en-US" sz="1400" dirty="0" smtClean="0">
                <a:solidFill>
                  <a:schemeClr val="tx2"/>
                </a:solidFill>
              </a:rPr>
              <a:t>, </a:t>
            </a:r>
            <a:r>
              <a:rPr lang="en-US" sz="1400" i="1" dirty="0" smtClean="0">
                <a:solidFill>
                  <a:schemeClr val="tx2"/>
                </a:solidFill>
              </a:rPr>
              <a:t>integrity</a:t>
            </a:r>
            <a:r>
              <a:rPr lang="en-US" sz="1400" dirty="0" smtClean="0">
                <a:solidFill>
                  <a:schemeClr val="tx2"/>
                </a:solidFill>
              </a:rPr>
              <a:t>, and </a:t>
            </a:r>
            <a:r>
              <a:rPr lang="en-US" sz="1400" i="1" dirty="0" smtClean="0">
                <a:solidFill>
                  <a:schemeClr val="tx2"/>
                </a:solidFill>
              </a:rPr>
              <a:t>non-repudiation</a:t>
            </a:r>
            <a:r>
              <a:rPr lang="en-US" sz="1400" dirty="0" smtClean="0">
                <a:solidFill>
                  <a:schemeClr val="tx2"/>
                </a:solidFill>
              </a:rPr>
              <a:t>.</a:t>
            </a:r>
            <a:endParaRPr lang="en-US" sz="1400" dirty="0">
              <a:solidFill>
                <a:schemeClr val="tx2"/>
              </a:solidFill>
            </a:endParaRPr>
          </a:p>
        </p:txBody>
      </p:sp>
      <p:pic>
        <p:nvPicPr>
          <p:cNvPr id="8" name="Picture 7"/>
          <p:cNvPicPr>
            <a:picLocks noChangeAspect="1"/>
          </p:cNvPicPr>
          <p:nvPr/>
        </p:nvPicPr>
        <p:blipFill>
          <a:blip r:embed="rId3"/>
          <a:stretch>
            <a:fillRect/>
          </a:stretch>
        </p:blipFill>
        <p:spPr>
          <a:xfrm>
            <a:off x="3718341" y="1143000"/>
            <a:ext cx="5358984" cy="4019238"/>
          </a:xfrm>
          <a:prstGeom prst="rect">
            <a:avLst/>
          </a:prstGeom>
        </p:spPr>
      </p:pic>
      <p:sp>
        <p:nvSpPr>
          <p:cNvPr id="9" name="Rectangle 8"/>
          <p:cNvSpPr/>
          <p:nvPr/>
        </p:nvSpPr>
        <p:spPr>
          <a:xfrm>
            <a:off x="4436937" y="1524000"/>
            <a:ext cx="685800" cy="6203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Image result for alice disn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524000"/>
            <a:ext cx="366010" cy="681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484937" y="1524000"/>
            <a:ext cx="762000" cy="5954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Image result for spongebo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8586" y="1524000"/>
            <a:ext cx="765431" cy="63391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816657" y="4495800"/>
            <a:ext cx="685800" cy="6203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50316" y="4495800"/>
            <a:ext cx="685800" cy="6203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175797" y="4538591"/>
            <a:ext cx="157610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Queen of Hearts</a:t>
            </a:r>
            <a:endParaRPr lang="en-US" sz="1200"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6100582" y="4288913"/>
            <a:ext cx="594501" cy="776354"/>
          </a:xfrm>
          <a:prstGeom prst="rect">
            <a:avLst/>
          </a:prstGeom>
        </p:spPr>
      </p:pic>
      <p:sp>
        <p:nvSpPr>
          <p:cNvPr id="18" name="TextBox 17"/>
          <p:cNvSpPr txBox="1"/>
          <p:nvPr/>
        </p:nvSpPr>
        <p:spPr>
          <a:xfrm>
            <a:off x="4859002" y="2326623"/>
            <a:ext cx="1066800" cy="415498"/>
          </a:xfrm>
          <a:prstGeom prst="rect">
            <a:avLst/>
          </a:prstGeom>
          <a:noFill/>
        </p:spPr>
        <p:txBody>
          <a:bodyPr wrap="square" rtlCol="0">
            <a:spAutoFit/>
          </a:bodyPr>
          <a:lstStyle/>
          <a:p>
            <a:r>
              <a:rPr lang="en-US" sz="700" b="1" dirty="0" smtClean="0">
                <a:solidFill>
                  <a:schemeClr val="bg1"/>
                </a:solidFill>
              </a:rPr>
              <a:t>Digital Signature: </a:t>
            </a:r>
          </a:p>
          <a:p>
            <a:r>
              <a:rPr lang="en-US" sz="700" dirty="0" smtClean="0">
                <a:solidFill>
                  <a:schemeClr val="bg1"/>
                </a:solidFill>
              </a:rPr>
              <a:t>11DC41900F524363F</a:t>
            </a:r>
          </a:p>
          <a:p>
            <a:r>
              <a:rPr lang="en-US" sz="700" dirty="0" smtClean="0">
                <a:solidFill>
                  <a:schemeClr val="bg1"/>
                </a:solidFill>
              </a:rPr>
              <a:t>AAE2C3EB41292811</a:t>
            </a:r>
            <a:endParaRPr lang="en-US" sz="700" dirty="0">
              <a:solidFill>
                <a:schemeClr val="bg1"/>
              </a:solidFill>
            </a:endParaRPr>
          </a:p>
        </p:txBody>
      </p:sp>
      <p:sp>
        <p:nvSpPr>
          <p:cNvPr id="19" name="TextBox 18"/>
          <p:cNvSpPr txBox="1"/>
          <p:nvPr/>
        </p:nvSpPr>
        <p:spPr>
          <a:xfrm>
            <a:off x="6951537" y="2298279"/>
            <a:ext cx="1066800" cy="415498"/>
          </a:xfrm>
          <a:prstGeom prst="rect">
            <a:avLst/>
          </a:prstGeom>
          <a:noFill/>
        </p:spPr>
        <p:txBody>
          <a:bodyPr wrap="square" rtlCol="0">
            <a:spAutoFit/>
          </a:bodyPr>
          <a:lstStyle/>
          <a:p>
            <a:r>
              <a:rPr lang="en-US" sz="700" b="1" dirty="0" smtClean="0">
                <a:solidFill>
                  <a:schemeClr val="bg1"/>
                </a:solidFill>
              </a:rPr>
              <a:t>Digital Signature: </a:t>
            </a:r>
          </a:p>
          <a:p>
            <a:r>
              <a:rPr lang="en-US" sz="700" dirty="0" smtClean="0">
                <a:solidFill>
                  <a:schemeClr val="bg1"/>
                </a:solidFill>
              </a:rPr>
              <a:t>11DC41900F524363F</a:t>
            </a:r>
          </a:p>
          <a:p>
            <a:r>
              <a:rPr lang="en-US" sz="700" dirty="0" smtClean="0">
                <a:solidFill>
                  <a:schemeClr val="bg1"/>
                </a:solidFill>
              </a:rPr>
              <a:t>AAE2C3EB41292811</a:t>
            </a:r>
            <a:endParaRPr lang="en-US" sz="700" dirty="0">
              <a:solidFill>
                <a:schemeClr val="bg1"/>
              </a:solidFill>
            </a:endParaRPr>
          </a:p>
        </p:txBody>
      </p:sp>
    </p:spTree>
    <p:extLst>
      <p:ext uri="{BB962C8B-B14F-4D97-AF65-F5344CB8AC3E}">
        <p14:creationId xmlns:p14="http://schemas.microsoft.com/office/powerpoint/2010/main" val="3559281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11" y="302665"/>
            <a:ext cx="8229600" cy="1143000"/>
          </a:xfrm>
        </p:spPr>
        <p:txBody>
          <a:bodyPr>
            <a:normAutofit/>
          </a:bodyPr>
          <a:lstStyle/>
          <a:p>
            <a:r>
              <a:rPr lang="en-US" b="1" dirty="0">
                <a:solidFill>
                  <a:srgbClr val="00B0F0"/>
                </a:solidFill>
              </a:rPr>
              <a:t>How Alice Uses The Web</a:t>
            </a:r>
          </a:p>
        </p:txBody>
      </p:sp>
      <p:sp>
        <p:nvSpPr>
          <p:cNvPr id="3" name="Content Placeholder 2"/>
          <p:cNvSpPr>
            <a:spLocks noGrp="1"/>
          </p:cNvSpPr>
          <p:nvPr>
            <p:ph idx="1"/>
          </p:nvPr>
        </p:nvSpPr>
        <p:spPr>
          <a:xfrm>
            <a:off x="80825" y="4769540"/>
            <a:ext cx="9067800" cy="2088460"/>
          </a:xfrm>
        </p:spPr>
        <p:txBody>
          <a:bodyPr>
            <a:noAutofit/>
          </a:bodyPr>
          <a:lstStyle/>
          <a:p>
            <a:r>
              <a:rPr lang="en-US" sz="1800" dirty="0" smtClean="0"/>
              <a:t>Within Alice’s “GET request” will be her Public Key.  Once the web server responds with its Public Key, the two sides can establish asymmetric encrypted “handshake” for that session (i.e. that login period).</a:t>
            </a:r>
          </a:p>
          <a:p>
            <a:r>
              <a:rPr lang="en-US" sz="1800" dirty="0" smtClean="0"/>
              <a:t>Once established, a symmetric key for that session is passed and the two can communicate securely using symmetric encryption.</a:t>
            </a:r>
          </a:p>
          <a:p>
            <a:pPr lvl="1"/>
            <a:r>
              <a:rPr lang="en-US" sz="1400" dirty="0" smtClean="0"/>
              <a:t>The symmetric key utilizes information from both hosts in a process known as a </a:t>
            </a:r>
            <a:r>
              <a:rPr lang="en-US" sz="1400" dirty="0" err="1" smtClean="0"/>
              <a:t>Diffie</a:t>
            </a:r>
            <a:r>
              <a:rPr lang="en-US" sz="1400" dirty="0" smtClean="0"/>
              <a:t>-Hellman key exchange.</a:t>
            </a:r>
          </a:p>
          <a:p>
            <a:endParaRPr lang="en-US" sz="1800" dirty="0" smtClean="0"/>
          </a:p>
          <a:p>
            <a:pPr marL="137160" indent="0">
              <a:buNone/>
            </a:pPr>
            <a:endParaRPr lang="en-US" sz="1800" dirty="0"/>
          </a:p>
        </p:txBody>
      </p:sp>
      <p:sp>
        <p:nvSpPr>
          <p:cNvPr id="5" name="Slide Number Placeholder 4"/>
          <p:cNvSpPr>
            <a:spLocks noGrp="1"/>
          </p:cNvSpPr>
          <p:nvPr>
            <p:ph type="sldNum" sz="quarter" idx="12"/>
          </p:nvPr>
        </p:nvSpPr>
        <p:spPr>
          <a:xfrm>
            <a:off x="8016679" y="6465735"/>
            <a:ext cx="762000" cy="365125"/>
          </a:xfrm>
        </p:spPr>
        <p:txBody>
          <a:bodyPr/>
          <a:lstStyle/>
          <a:p>
            <a:fld id="{B6F15528-21DE-4FAA-801E-634DDDAF4B2B}" type="slidenum">
              <a:rPr lang="en-US" smtClean="0">
                <a:solidFill>
                  <a:prstClr val="white">
                    <a:shade val="50000"/>
                  </a:prstClr>
                </a:solidFill>
              </a:rPr>
              <a:pPr/>
              <a:t>4</a:t>
            </a:fld>
            <a:endParaRPr lang="en-US">
              <a:solidFill>
                <a:prstClr val="white">
                  <a:shade val="50000"/>
                </a:prstClr>
              </a:solidFill>
            </a:endParaRPr>
          </a:p>
        </p:txBody>
      </p:sp>
      <p:pic>
        <p:nvPicPr>
          <p:cNvPr id="19" name="Picture 10" descr="Image result for alice dis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293110"/>
            <a:ext cx="754754" cy="14053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flipV="1">
            <a:off x="2362200" y="1985335"/>
            <a:ext cx="4191000" cy="104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3287" y="2188828"/>
            <a:ext cx="1401871" cy="584775"/>
          </a:xfrm>
          <a:prstGeom prst="rect">
            <a:avLst/>
          </a:prstGeom>
          <a:noFill/>
        </p:spPr>
        <p:txBody>
          <a:bodyPr wrap="square" rtlCol="0">
            <a:spAutoFit/>
          </a:bodyPr>
          <a:lstStyle/>
          <a:p>
            <a:r>
              <a:rPr lang="en-US" sz="1600" dirty="0" smtClean="0"/>
              <a:t>Alice’s Private Key</a:t>
            </a:r>
            <a:endParaRPr lang="en-US" sz="1600" dirty="0"/>
          </a:p>
        </p:txBody>
      </p:sp>
      <p:pic>
        <p:nvPicPr>
          <p:cNvPr id="38" name="Picture 2" descr="Image result for 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11" y="2741454"/>
            <a:ext cx="536575" cy="2602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eb ser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6709" y="1281224"/>
            <a:ext cx="1440970" cy="172657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332973" y="2128047"/>
            <a:ext cx="1934442" cy="338554"/>
          </a:xfrm>
          <a:prstGeom prst="rect">
            <a:avLst/>
          </a:prstGeom>
          <a:noFill/>
        </p:spPr>
        <p:txBody>
          <a:bodyPr wrap="square" rtlCol="0">
            <a:spAutoFit/>
          </a:bodyPr>
          <a:lstStyle/>
          <a:p>
            <a:r>
              <a:rPr lang="en-US" sz="1600" dirty="0" smtClean="0"/>
              <a:t>Alice’s Public Key</a:t>
            </a:r>
            <a:endParaRPr lang="en-US" sz="1600" dirty="0"/>
          </a:p>
        </p:txBody>
      </p:sp>
      <p:pic>
        <p:nvPicPr>
          <p:cNvPr id="42" name="Picture 2" descr="Image result for 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6704" y="2481215"/>
            <a:ext cx="536575" cy="26023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847358" y="2150206"/>
            <a:ext cx="1934442" cy="338554"/>
          </a:xfrm>
          <a:prstGeom prst="rect">
            <a:avLst/>
          </a:prstGeom>
          <a:noFill/>
        </p:spPr>
        <p:txBody>
          <a:bodyPr wrap="square" rtlCol="0">
            <a:spAutoFit/>
          </a:bodyPr>
          <a:lstStyle/>
          <a:p>
            <a:r>
              <a:rPr lang="en-US" sz="1600" dirty="0" smtClean="0"/>
              <a:t>Website Public Key</a:t>
            </a:r>
            <a:endParaRPr lang="en-US" sz="1600" dirty="0"/>
          </a:p>
        </p:txBody>
      </p:sp>
      <p:pic>
        <p:nvPicPr>
          <p:cNvPr id="44" name="Picture 2" descr="Image result for 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761" y="2465561"/>
            <a:ext cx="536575" cy="26023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7251976" y="3075929"/>
            <a:ext cx="1934442" cy="584775"/>
          </a:xfrm>
          <a:prstGeom prst="rect">
            <a:avLst/>
          </a:prstGeom>
          <a:noFill/>
        </p:spPr>
        <p:txBody>
          <a:bodyPr wrap="square" rtlCol="0">
            <a:spAutoFit/>
          </a:bodyPr>
          <a:lstStyle/>
          <a:p>
            <a:r>
              <a:rPr lang="en-US" sz="1600" dirty="0" smtClean="0"/>
              <a:t>Website Private Key</a:t>
            </a:r>
            <a:endParaRPr lang="en-US" sz="1600" dirty="0"/>
          </a:p>
        </p:txBody>
      </p:sp>
      <p:pic>
        <p:nvPicPr>
          <p:cNvPr id="46" name="Picture 2" descr="Image result for k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1375" y="3380169"/>
            <a:ext cx="536575" cy="2602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2247644" y="2824524"/>
            <a:ext cx="1799496" cy="1899876"/>
          </a:xfrm>
          <a:prstGeom prst="rect">
            <a:avLst/>
          </a:prstGeom>
        </p:spPr>
      </p:pic>
      <p:pic>
        <p:nvPicPr>
          <p:cNvPr id="8" name="Picture 7"/>
          <p:cNvPicPr>
            <a:picLocks noChangeAspect="1"/>
          </p:cNvPicPr>
          <p:nvPr/>
        </p:nvPicPr>
        <p:blipFill>
          <a:blip r:embed="rId7"/>
          <a:stretch>
            <a:fillRect/>
          </a:stretch>
        </p:blipFill>
        <p:spPr>
          <a:xfrm>
            <a:off x="4163662" y="2909164"/>
            <a:ext cx="2676525" cy="1714500"/>
          </a:xfrm>
          <a:prstGeom prst="rect">
            <a:avLst/>
          </a:prstGeom>
        </p:spPr>
      </p:pic>
    </p:spTree>
    <p:extLst>
      <p:ext uri="{BB962C8B-B14F-4D97-AF65-F5344CB8AC3E}">
        <p14:creationId xmlns:p14="http://schemas.microsoft.com/office/powerpoint/2010/main" val="1456757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a:solidFill>
                  <a:srgbClr val="00B0F0"/>
                </a:solidFill>
              </a:rPr>
              <a:t>The Problem</a:t>
            </a:r>
          </a:p>
        </p:txBody>
      </p:sp>
      <p:sp>
        <p:nvSpPr>
          <p:cNvPr id="3" name="Content Placeholder 2"/>
          <p:cNvSpPr>
            <a:spLocks noGrp="1"/>
          </p:cNvSpPr>
          <p:nvPr>
            <p:ph idx="1"/>
          </p:nvPr>
        </p:nvSpPr>
        <p:spPr>
          <a:xfrm>
            <a:off x="76200" y="1350701"/>
            <a:ext cx="9067800" cy="2362201"/>
          </a:xfrm>
        </p:spPr>
        <p:txBody>
          <a:bodyPr>
            <a:normAutofit/>
          </a:bodyPr>
          <a:lstStyle/>
          <a:p>
            <a:pPr marL="137160" indent="0">
              <a:buNone/>
            </a:pPr>
            <a:r>
              <a:rPr lang="en-US" dirty="0" smtClean="0"/>
              <a:t>Public </a:t>
            </a:r>
            <a:r>
              <a:rPr lang="en-US" dirty="0"/>
              <a:t>key encryption provides us with tools that guarantee confidential, authenticated between </a:t>
            </a:r>
            <a:r>
              <a:rPr lang="en-US" i="1" dirty="0"/>
              <a:t>owners of public keys</a:t>
            </a:r>
            <a:r>
              <a:rPr lang="en-US" dirty="0"/>
              <a:t>. What it doesn't provide is a way of guaranteeing that the entity behind that public key is who we think it is</a:t>
            </a:r>
            <a:r>
              <a:rPr lang="en-US" dirty="0" smtClean="0"/>
              <a:t>.</a:t>
            </a:r>
          </a:p>
          <a:p>
            <a:pPr marL="137160" indent="0">
              <a:buNone/>
            </a:pPr>
            <a:endParaRPr lang="en-US" dirty="0"/>
          </a:p>
        </p:txBody>
      </p:sp>
      <p:sp>
        <p:nvSpPr>
          <p:cNvPr id="5" name="Slide Number Placeholder 4"/>
          <p:cNvSpPr>
            <a:spLocks noGrp="1"/>
          </p:cNvSpPr>
          <p:nvPr>
            <p:ph type="sldNum" sz="quarter" idx="12"/>
          </p:nvPr>
        </p:nvSpPr>
        <p:spPr>
          <a:xfrm>
            <a:off x="6457950" y="6340475"/>
            <a:ext cx="2057400" cy="365125"/>
          </a:xfrm>
        </p:spPr>
        <p:txBody>
          <a:bodyPr/>
          <a:lstStyle/>
          <a:p>
            <a:fld id="{B6F15528-21DE-4FAA-801E-634DDDAF4B2B}" type="slidenum">
              <a:rPr lang="en-US" smtClean="0">
                <a:solidFill>
                  <a:prstClr val="white">
                    <a:shade val="50000"/>
                  </a:prstClr>
                </a:solidFill>
              </a:rPr>
              <a:pPr/>
              <a:t>5</a:t>
            </a:fld>
            <a:endParaRPr lang="en-US">
              <a:solidFill>
                <a:prstClr val="white">
                  <a:shade val="50000"/>
                </a:prstClr>
              </a:solidFill>
            </a:endParaRPr>
          </a:p>
        </p:txBody>
      </p:sp>
      <p:pic>
        <p:nvPicPr>
          <p:cNvPr id="17" name="Picture 4" descr="Image result for spongebo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308" y="3594246"/>
            <a:ext cx="1305976" cy="1081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Image result for alice disn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613035"/>
            <a:ext cx="754754" cy="14053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eve dis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1252" y="5111352"/>
            <a:ext cx="674019" cy="115000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flipV="1">
            <a:off x="2209800" y="4315700"/>
            <a:ext cx="2057400" cy="9549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10200" y="4509082"/>
            <a:ext cx="1659108" cy="83820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20686" y="3814577"/>
            <a:ext cx="4713514" cy="16044"/>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34208" y="3914358"/>
            <a:ext cx="1981200" cy="338554"/>
          </a:xfrm>
          <a:prstGeom prst="rect">
            <a:avLst/>
          </a:prstGeom>
          <a:noFill/>
        </p:spPr>
        <p:txBody>
          <a:bodyPr wrap="square" rtlCol="0">
            <a:spAutoFit/>
          </a:bodyPr>
          <a:lstStyle/>
          <a:p>
            <a:r>
              <a:rPr lang="en-US" sz="1600" dirty="0" smtClean="0"/>
              <a:t>Bob’s Public Key</a:t>
            </a:r>
            <a:endParaRPr lang="en-US" sz="1600" dirty="0"/>
          </a:p>
        </p:txBody>
      </p:sp>
      <p:sp>
        <p:nvSpPr>
          <p:cNvPr id="28" name="TextBox 27"/>
          <p:cNvSpPr txBox="1"/>
          <p:nvPr/>
        </p:nvSpPr>
        <p:spPr>
          <a:xfrm>
            <a:off x="7221709" y="4653246"/>
            <a:ext cx="1981200" cy="338554"/>
          </a:xfrm>
          <a:prstGeom prst="rect">
            <a:avLst/>
          </a:prstGeom>
          <a:noFill/>
        </p:spPr>
        <p:txBody>
          <a:bodyPr wrap="square" rtlCol="0">
            <a:spAutoFit/>
          </a:bodyPr>
          <a:lstStyle/>
          <a:p>
            <a:r>
              <a:rPr lang="en-US" sz="1600" dirty="0" smtClean="0"/>
              <a:t>Bob’s Private Key</a:t>
            </a:r>
            <a:endParaRPr lang="en-US" sz="1600" dirty="0"/>
          </a:p>
        </p:txBody>
      </p:sp>
      <p:pic>
        <p:nvPicPr>
          <p:cNvPr id="1026"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6308" y="4222257"/>
            <a:ext cx="536575" cy="2602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2296" y="4983113"/>
            <a:ext cx="536575" cy="26023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469124" y="3929548"/>
            <a:ext cx="1981200" cy="338554"/>
          </a:xfrm>
          <a:prstGeom prst="rect">
            <a:avLst/>
          </a:prstGeom>
          <a:noFill/>
        </p:spPr>
        <p:txBody>
          <a:bodyPr wrap="square" rtlCol="0">
            <a:spAutoFit/>
          </a:bodyPr>
          <a:lstStyle/>
          <a:p>
            <a:r>
              <a:rPr lang="en-US" sz="1600" dirty="0" smtClean="0"/>
              <a:t>Alice’s Public Key</a:t>
            </a:r>
            <a:endParaRPr lang="en-US" sz="1600" dirty="0"/>
          </a:p>
        </p:txBody>
      </p:sp>
      <p:pic>
        <p:nvPicPr>
          <p:cNvPr id="36"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1224" y="4237447"/>
            <a:ext cx="536575" cy="26023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11064" y="4701878"/>
            <a:ext cx="1401871" cy="584775"/>
          </a:xfrm>
          <a:prstGeom prst="rect">
            <a:avLst/>
          </a:prstGeom>
          <a:noFill/>
        </p:spPr>
        <p:txBody>
          <a:bodyPr wrap="square" rtlCol="0">
            <a:spAutoFit/>
          </a:bodyPr>
          <a:lstStyle/>
          <a:p>
            <a:r>
              <a:rPr lang="en-US" sz="1600" dirty="0" smtClean="0"/>
              <a:t>Alice’s Private Key</a:t>
            </a:r>
            <a:endParaRPr lang="en-US" sz="1600" dirty="0"/>
          </a:p>
        </p:txBody>
      </p:sp>
      <p:pic>
        <p:nvPicPr>
          <p:cNvPr id="38"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72" y="5299304"/>
            <a:ext cx="536575" cy="26023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794296" y="3505200"/>
            <a:ext cx="1981200" cy="338554"/>
          </a:xfrm>
          <a:prstGeom prst="rect">
            <a:avLst/>
          </a:prstGeom>
          <a:noFill/>
        </p:spPr>
        <p:txBody>
          <a:bodyPr wrap="square" rtlCol="0">
            <a:spAutoFit/>
          </a:bodyPr>
          <a:lstStyle/>
          <a:p>
            <a:pPr algn="ctr"/>
            <a:r>
              <a:rPr lang="en-US" sz="1600" i="1" dirty="0" smtClean="0"/>
              <a:t>Intended path</a:t>
            </a:r>
            <a:endParaRPr lang="en-US" sz="1600" i="1" dirty="0"/>
          </a:p>
        </p:txBody>
      </p:sp>
      <p:sp>
        <p:nvSpPr>
          <p:cNvPr id="40" name="TextBox 39"/>
          <p:cNvSpPr txBox="1"/>
          <p:nvPr/>
        </p:nvSpPr>
        <p:spPr>
          <a:xfrm rot="1548979">
            <a:off x="2307298" y="4806489"/>
            <a:ext cx="1981200" cy="338554"/>
          </a:xfrm>
          <a:prstGeom prst="rect">
            <a:avLst/>
          </a:prstGeom>
          <a:noFill/>
        </p:spPr>
        <p:txBody>
          <a:bodyPr wrap="square" rtlCol="0">
            <a:spAutoFit/>
          </a:bodyPr>
          <a:lstStyle/>
          <a:p>
            <a:pPr algn="ctr"/>
            <a:r>
              <a:rPr lang="en-US" sz="1600" i="1" dirty="0" smtClean="0"/>
              <a:t>Actual path</a:t>
            </a:r>
            <a:endParaRPr lang="en-US" sz="1600" i="1" dirty="0"/>
          </a:p>
        </p:txBody>
      </p:sp>
      <p:sp>
        <p:nvSpPr>
          <p:cNvPr id="41" name="TextBox 40"/>
          <p:cNvSpPr txBox="1"/>
          <p:nvPr/>
        </p:nvSpPr>
        <p:spPr>
          <a:xfrm rot="19918730">
            <a:off x="5373603" y="4916082"/>
            <a:ext cx="1981200" cy="338554"/>
          </a:xfrm>
          <a:prstGeom prst="rect">
            <a:avLst/>
          </a:prstGeom>
          <a:noFill/>
        </p:spPr>
        <p:txBody>
          <a:bodyPr wrap="square" rtlCol="0">
            <a:spAutoFit/>
          </a:bodyPr>
          <a:lstStyle/>
          <a:p>
            <a:pPr algn="ctr"/>
            <a:r>
              <a:rPr lang="en-US" sz="1600" i="1" dirty="0" smtClean="0"/>
              <a:t>Actual path</a:t>
            </a:r>
            <a:endParaRPr lang="en-US" sz="1600" i="1" dirty="0"/>
          </a:p>
        </p:txBody>
      </p:sp>
    </p:spTree>
    <p:extLst>
      <p:ext uri="{BB962C8B-B14F-4D97-AF65-F5344CB8AC3E}">
        <p14:creationId xmlns:p14="http://schemas.microsoft.com/office/powerpoint/2010/main" val="1725837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a:solidFill>
                  <a:srgbClr val="00B0F0"/>
                </a:solidFill>
              </a:rPr>
              <a:t>The Problem</a:t>
            </a:r>
          </a:p>
        </p:txBody>
      </p:sp>
      <p:sp>
        <p:nvSpPr>
          <p:cNvPr id="3" name="Content Placeholder 2"/>
          <p:cNvSpPr>
            <a:spLocks noGrp="1"/>
          </p:cNvSpPr>
          <p:nvPr>
            <p:ph idx="1"/>
          </p:nvPr>
        </p:nvSpPr>
        <p:spPr>
          <a:xfrm>
            <a:off x="76200" y="4876800"/>
            <a:ext cx="9067800" cy="1571103"/>
          </a:xfrm>
        </p:spPr>
        <p:txBody>
          <a:bodyPr>
            <a:normAutofit lnSpcReduction="10000"/>
          </a:bodyPr>
          <a:lstStyle/>
          <a:p>
            <a:pPr marL="137160" indent="0">
              <a:buNone/>
            </a:pPr>
            <a:r>
              <a:rPr lang="en-US" dirty="0" smtClean="0"/>
              <a:t>Eve has established herself as a “man in the middle.”  She can intercept, read, and even alter all communication from Alice.  She can then encrypt the message with Bob’s real public key and send it to him as if Alice had sent it all along!</a:t>
            </a:r>
          </a:p>
          <a:p>
            <a:pPr marL="137160" indent="0">
              <a:buNone/>
            </a:pPr>
            <a:endParaRPr lang="en-US" dirty="0"/>
          </a:p>
        </p:txBody>
      </p:sp>
      <p:sp>
        <p:nvSpPr>
          <p:cNvPr id="5" name="Slide Number Placeholder 4"/>
          <p:cNvSpPr>
            <a:spLocks noGrp="1"/>
          </p:cNvSpPr>
          <p:nvPr>
            <p:ph type="sldNum" sz="quarter" idx="12"/>
          </p:nvPr>
        </p:nvSpPr>
        <p:spPr>
          <a:xfrm>
            <a:off x="8016679" y="6465735"/>
            <a:ext cx="762000" cy="365125"/>
          </a:xfrm>
        </p:spPr>
        <p:txBody>
          <a:bodyPr/>
          <a:lstStyle/>
          <a:p>
            <a:fld id="{B6F15528-21DE-4FAA-801E-634DDDAF4B2B}" type="slidenum">
              <a:rPr lang="en-US" smtClean="0">
                <a:solidFill>
                  <a:prstClr val="white">
                    <a:shade val="50000"/>
                  </a:prstClr>
                </a:solidFill>
              </a:rPr>
              <a:pPr/>
              <a:t>6</a:t>
            </a:fld>
            <a:endParaRPr lang="en-US">
              <a:solidFill>
                <a:prstClr val="white">
                  <a:shade val="50000"/>
                </a:prstClr>
              </a:solidFill>
            </a:endParaRPr>
          </a:p>
        </p:txBody>
      </p:sp>
      <p:pic>
        <p:nvPicPr>
          <p:cNvPr id="17" name="Picture 4" descr="Image result for spongebo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308" y="1371493"/>
            <a:ext cx="1305976" cy="1081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Image result for alice disn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390282"/>
            <a:ext cx="754754" cy="14053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eve dis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1252" y="2888599"/>
            <a:ext cx="674019" cy="115000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flipV="1">
            <a:off x="2209800" y="2092947"/>
            <a:ext cx="2057400" cy="9549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10200" y="2286329"/>
            <a:ext cx="1659108" cy="83820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20686" y="1591824"/>
            <a:ext cx="4713514" cy="16044"/>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34208" y="1691605"/>
            <a:ext cx="1981200" cy="338554"/>
          </a:xfrm>
          <a:prstGeom prst="rect">
            <a:avLst/>
          </a:prstGeom>
          <a:noFill/>
        </p:spPr>
        <p:txBody>
          <a:bodyPr wrap="square" rtlCol="0">
            <a:spAutoFit/>
          </a:bodyPr>
          <a:lstStyle/>
          <a:p>
            <a:r>
              <a:rPr lang="en-US" sz="1600" dirty="0" smtClean="0"/>
              <a:t>Bob’s Public Key</a:t>
            </a:r>
            <a:endParaRPr lang="en-US" sz="1600" dirty="0"/>
          </a:p>
        </p:txBody>
      </p:sp>
      <p:sp>
        <p:nvSpPr>
          <p:cNvPr id="28" name="TextBox 27"/>
          <p:cNvSpPr txBox="1"/>
          <p:nvPr/>
        </p:nvSpPr>
        <p:spPr>
          <a:xfrm>
            <a:off x="7381354" y="2429913"/>
            <a:ext cx="1981200" cy="338554"/>
          </a:xfrm>
          <a:prstGeom prst="rect">
            <a:avLst/>
          </a:prstGeom>
          <a:noFill/>
        </p:spPr>
        <p:txBody>
          <a:bodyPr wrap="square" rtlCol="0">
            <a:spAutoFit/>
          </a:bodyPr>
          <a:lstStyle/>
          <a:p>
            <a:r>
              <a:rPr lang="en-US" sz="1600" dirty="0" smtClean="0"/>
              <a:t>Bob’s Private Key</a:t>
            </a:r>
            <a:endParaRPr lang="en-US" sz="1600" dirty="0"/>
          </a:p>
        </p:txBody>
      </p:sp>
      <p:pic>
        <p:nvPicPr>
          <p:cNvPr id="1026"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6308" y="1999504"/>
            <a:ext cx="536575" cy="2602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2104" y="2722482"/>
            <a:ext cx="536575" cy="260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4698" y="3328597"/>
            <a:ext cx="606970" cy="25280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417264" y="3036487"/>
            <a:ext cx="2154736" cy="338554"/>
          </a:xfrm>
          <a:prstGeom prst="rect">
            <a:avLst/>
          </a:prstGeom>
          <a:noFill/>
        </p:spPr>
        <p:txBody>
          <a:bodyPr wrap="square" rtlCol="0">
            <a:spAutoFit/>
          </a:bodyPr>
          <a:lstStyle/>
          <a:p>
            <a:r>
              <a:rPr lang="en-US" sz="1600" dirty="0" smtClean="0"/>
              <a:t>fake-Bob’s Public Key</a:t>
            </a:r>
            <a:endParaRPr lang="en-US" sz="1600" dirty="0"/>
          </a:p>
        </p:txBody>
      </p:sp>
      <p:pic>
        <p:nvPicPr>
          <p:cNvPr id="33" name="Picture 4" descr="Image result for k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4434023"/>
            <a:ext cx="606970" cy="25280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667000" y="4103091"/>
            <a:ext cx="2315231" cy="338554"/>
          </a:xfrm>
          <a:prstGeom prst="rect">
            <a:avLst/>
          </a:prstGeom>
          <a:noFill/>
        </p:spPr>
        <p:txBody>
          <a:bodyPr wrap="square" rtlCol="0">
            <a:spAutoFit/>
          </a:bodyPr>
          <a:lstStyle/>
          <a:p>
            <a:r>
              <a:rPr lang="en-US" sz="1600" dirty="0" smtClean="0"/>
              <a:t>fake-Bob’s Private Key</a:t>
            </a:r>
            <a:endParaRPr lang="en-US" sz="1600" dirty="0"/>
          </a:p>
        </p:txBody>
      </p:sp>
      <p:sp>
        <p:nvSpPr>
          <p:cNvPr id="35" name="TextBox 34"/>
          <p:cNvSpPr txBox="1"/>
          <p:nvPr/>
        </p:nvSpPr>
        <p:spPr>
          <a:xfrm>
            <a:off x="2362200" y="1600200"/>
            <a:ext cx="1981200" cy="338554"/>
          </a:xfrm>
          <a:prstGeom prst="rect">
            <a:avLst/>
          </a:prstGeom>
          <a:noFill/>
        </p:spPr>
        <p:txBody>
          <a:bodyPr wrap="square" rtlCol="0">
            <a:spAutoFit/>
          </a:bodyPr>
          <a:lstStyle/>
          <a:p>
            <a:r>
              <a:rPr lang="en-US" sz="1600" dirty="0" smtClean="0"/>
              <a:t>Alice’s Public Key</a:t>
            </a:r>
            <a:endParaRPr lang="en-US" sz="1600" dirty="0"/>
          </a:p>
        </p:txBody>
      </p:sp>
      <p:pic>
        <p:nvPicPr>
          <p:cNvPr id="36"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4300" y="1908099"/>
            <a:ext cx="536575" cy="26023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13287" y="2286000"/>
            <a:ext cx="1401871" cy="584775"/>
          </a:xfrm>
          <a:prstGeom prst="rect">
            <a:avLst/>
          </a:prstGeom>
          <a:noFill/>
        </p:spPr>
        <p:txBody>
          <a:bodyPr wrap="square" rtlCol="0">
            <a:spAutoFit/>
          </a:bodyPr>
          <a:lstStyle/>
          <a:p>
            <a:r>
              <a:rPr lang="en-US" sz="1600" dirty="0" smtClean="0"/>
              <a:t>Alice’s Private Key</a:t>
            </a:r>
            <a:endParaRPr lang="en-US" sz="1600" dirty="0"/>
          </a:p>
        </p:txBody>
      </p:sp>
      <p:pic>
        <p:nvPicPr>
          <p:cNvPr id="38" name="Picture 2" descr="Image result for k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893" y="2827474"/>
            <a:ext cx="536575" cy="2602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k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5330" y="3328597"/>
            <a:ext cx="606970" cy="25280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447778" y="3074344"/>
            <a:ext cx="2324622" cy="338554"/>
          </a:xfrm>
          <a:prstGeom prst="rect">
            <a:avLst/>
          </a:prstGeom>
          <a:noFill/>
        </p:spPr>
        <p:txBody>
          <a:bodyPr wrap="square" rtlCol="0">
            <a:spAutoFit/>
          </a:bodyPr>
          <a:lstStyle/>
          <a:p>
            <a:r>
              <a:rPr lang="en-US" sz="1600" dirty="0" smtClean="0"/>
              <a:t>fake-Alice’s Public Key</a:t>
            </a:r>
            <a:endParaRPr lang="en-US" sz="1600" dirty="0"/>
          </a:p>
        </p:txBody>
      </p:sp>
      <p:pic>
        <p:nvPicPr>
          <p:cNvPr id="26" name="Picture 4" descr="Image result for k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6452" y="4448475"/>
            <a:ext cx="606970" cy="25280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885452" y="4130235"/>
            <a:ext cx="2353548" cy="338554"/>
          </a:xfrm>
          <a:prstGeom prst="rect">
            <a:avLst/>
          </a:prstGeom>
          <a:noFill/>
        </p:spPr>
        <p:txBody>
          <a:bodyPr wrap="square" rtlCol="0">
            <a:spAutoFit/>
          </a:bodyPr>
          <a:lstStyle/>
          <a:p>
            <a:r>
              <a:rPr lang="en-US" sz="1600" dirty="0" smtClean="0"/>
              <a:t>fake-Alice’s Private Key</a:t>
            </a:r>
            <a:endParaRPr lang="en-US" sz="1600" dirty="0"/>
          </a:p>
        </p:txBody>
      </p:sp>
      <p:sp>
        <p:nvSpPr>
          <p:cNvPr id="31" name="TextBox 30"/>
          <p:cNvSpPr txBox="1"/>
          <p:nvPr/>
        </p:nvSpPr>
        <p:spPr>
          <a:xfrm>
            <a:off x="3811903" y="1302346"/>
            <a:ext cx="1981200" cy="338554"/>
          </a:xfrm>
          <a:prstGeom prst="rect">
            <a:avLst/>
          </a:prstGeom>
          <a:noFill/>
        </p:spPr>
        <p:txBody>
          <a:bodyPr wrap="square" rtlCol="0">
            <a:spAutoFit/>
          </a:bodyPr>
          <a:lstStyle/>
          <a:p>
            <a:pPr algn="ctr"/>
            <a:r>
              <a:rPr lang="en-US" sz="1600" i="1" dirty="0" smtClean="0"/>
              <a:t>Intended path</a:t>
            </a:r>
            <a:endParaRPr lang="en-US" sz="1600" i="1" dirty="0"/>
          </a:p>
        </p:txBody>
      </p:sp>
      <p:sp>
        <p:nvSpPr>
          <p:cNvPr id="39" name="TextBox 38"/>
          <p:cNvSpPr txBox="1"/>
          <p:nvPr/>
        </p:nvSpPr>
        <p:spPr>
          <a:xfrm rot="1548979">
            <a:off x="1798494" y="2341025"/>
            <a:ext cx="1981200" cy="338554"/>
          </a:xfrm>
          <a:prstGeom prst="rect">
            <a:avLst/>
          </a:prstGeom>
          <a:noFill/>
        </p:spPr>
        <p:txBody>
          <a:bodyPr wrap="square" rtlCol="0">
            <a:spAutoFit/>
          </a:bodyPr>
          <a:lstStyle/>
          <a:p>
            <a:pPr algn="ctr"/>
            <a:r>
              <a:rPr lang="en-US" sz="1600" i="1" dirty="0" smtClean="0"/>
              <a:t>Actual path</a:t>
            </a:r>
            <a:endParaRPr lang="en-US" sz="1600" i="1" dirty="0"/>
          </a:p>
        </p:txBody>
      </p:sp>
      <p:sp>
        <p:nvSpPr>
          <p:cNvPr id="40" name="TextBox 39"/>
          <p:cNvSpPr txBox="1"/>
          <p:nvPr/>
        </p:nvSpPr>
        <p:spPr>
          <a:xfrm rot="19918730">
            <a:off x="5675398" y="2452119"/>
            <a:ext cx="1981200" cy="338554"/>
          </a:xfrm>
          <a:prstGeom prst="rect">
            <a:avLst/>
          </a:prstGeom>
          <a:noFill/>
        </p:spPr>
        <p:txBody>
          <a:bodyPr wrap="square" rtlCol="0">
            <a:spAutoFit/>
          </a:bodyPr>
          <a:lstStyle/>
          <a:p>
            <a:pPr algn="ctr"/>
            <a:r>
              <a:rPr lang="en-US" sz="1600" i="1" dirty="0" smtClean="0"/>
              <a:t>Actual path</a:t>
            </a:r>
            <a:endParaRPr lang="en-US" sz="1600" i="1" dirty="0"/>
          </a:p>
        </p:txBody>
      </p:sp>
    </p:spTree>
    <p:extLst>
      <p:ext uri="{BB962C8B-B14F-4D97-AF65-F5344CB8AC3E}">
        <p14:creationId xmlns:p14="http://schemas.microsoft.com/office/powerpoint/2010/main" val="2778474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296400" cy="1143000"/>
          </a:xfrm>
        </p:spPr>
        <p:txBody>
          <a:bodyPr>
            <a:normAutofit/>
          </a:bodyPr>
          <a:lstStyle/>
          <a:p>
            <a:r>
              <a:rPr lang="en-US" b="1" dirty="0">
                <a:solidFill>
                  <a:srgbClr val="00B0F0"/>
                </a:solidFill>
              </a:rPr>
              <a:t>Asymmetric Encryption Weaknesses</a:t>
            </a:r>
          </a:p>
        </p:txBody>
      </p:sp>
      <p:sp>
        <p:nvSpPr>
          <p:cNvPr id="3" name="Content Placeholder 2"/>
          <p:cNvSpPr>
            <a:spLocks noGrp="1"/>
          </p:cNvSpPr>
          <p:nvPr>
            <p:ph idx="1"/>
          </p:nvPr>
        </p:nvSpPr>
        <p:spPr>
          <a:xfrm>
            <a:off x="228600" y="1295400"/>
            <a:ext cx="5638800" cy="4709160"/>
          </a:xfrm>
        </p:spPr>
        <p:txBody>
          <a:bodyPr>
            <a:noAutofit/>
          </a:bodyPr>
          <a:lstStyle/>
          <a:p>
            <a:pPr marL="548640" lvl="1" indent="-411480">
              <a:buClr>
                <a:schemeClr val="tx1">
                  <a:shade val="95000"/>
                </a:schemeClr>
              </a:buClr>
              <a:buSzPct val="65000"/>
              <a:buFont typeface="Wingdings 2"/>
              <a:buChar char=""/>
            </a:pPr>
            <a:r>
              <a:rPr lang="en-US" sz="2000" dirty="0" smtClean="0"/>
              <a:t>With RSA, you </a:t>
            </a:r>
            <a:r>
              <a:rPr lang="en-US" sz="2000" dirty="0"/>
              <a:t>can </a:t>
            </a:r>
            <a:r>
              <a:rPr lang="en-US" sz="2000" dirty="0" smtClean="0"/>
              <a:t>communicate with the owner of a public key</a:t>
            </a:r>
            <a:r>
              <a:rPr lang="en-US" sz="2000" dirty="0"/>
              <a:t> </a:t>
            </a:r>
            <a:r>
              <a:rPr lang="en-US" sz="2000" dirty="0" smtClean="0"/>
              <a:t>and </a:t>
            </a:r>
            <a:r>
              <a:rPr lang="en-US" sz="2000" dirty="0"/>
              <a:t>be sure </a:t>
            </a:r>
            <a:r>
              <a:rPr lang="en-US" sz="2000" dirty="0" smtClean="0"/>
              <a:t>that:</a:t>
            </a:r>
          </a:p>
          <a:p>
            <a:pPr marL="813816" lvl="2" indent="-411480">
              <a:buClr>
                <a:schemeClr val="tx1">
                  <a:shade val="95000"/>
                </a:schemeClr>
              </a:buClr>
              <a:buSzPct val="65000"/>
              <a:buFont typeface="Wingdings 2"/>
              <a:buChar char=""/>
            </a:pPr>
            <a:r>
              <a:rPr lang="en-US" sz="1800" dirty="0" smtClean="0"/>
              <a:t>Messages </a:t>
            </a:r>
            <a:r>
              <a:rPr lang="en-US" sz="1800" dirty="0"/>
              <a:t>you receive can only be read by you, and can only have come </a:t>
            </a:r>
            <a:r>
              <a:rPr lang="en-US" sz="1800" dirty="0" smtClean="0"/>
              <a:t>from </a:t>
            </a:r>
            <a:r>
              <a:rPr lang="en-US" sz="1800" dirty="0">
                <a:solidFill>
                  <a:srgbClr val="FFFF00"/>
                </a:solidFill>
              </a:rPr>
              <a:t>the owner </a:t>
            </a:r>
            <a:r>
              <a:rPr lang="en-US" sz="1800" dirty="0" smtClean="0">
                <a:solidFill>
                  <a:srgbClr val="FFFF00"/>
                </a:solidFill>
              </a:rPr>
              <a:t>of that public key</a:t>
            </a:r>
            <a:endParaRPr lang="en-US" sz="1800" baseline="-25000" dirty="0" smtClean="0">
              <a:solidFill>
                <a:srgbClr val="FFFF00"/>
              </a:solidFill>
            </a:endParaRPr>
          </a:p>
          <a:p>
            <a:pPr marL="813816" lvl="2" indent="-411480">
              <a:buClr>
                <a:schemeClr val="tx1">
                  <a:shade val="95000"/>
                </a:schemeClr>
              </a:buClr>
              <a:buSzPct val="65000"/>
              <a:buFont typeface="Wingdings 2"/>
              <a:buChar char=""/>
            </a:pPr>
            <a:r>
              <a:rPr lang="en-US" sz="1800" dirty="0" smtClean="0"/>
              <a:t>Messages </a:t>
            </a:r>
            <a:r>
              <a:rPr lang="en-US" sz="1800" dirty="0"/>
              <a:t>you send can only be read by </a:t>
            </a:r>
            <a:r>
              <a:rPr lang="en-US" sz="1800" dirty="0">
                <a:solidFill>
                  <a:srgbClr val="FFFF00"/>
                </a:solidFill>
              </a:rPr>
              <a:t>the owner </a:t>
            </a:r>
            <a:r>
              <a:rPr lang="en-US" sz="1800" dirty="0" smtClean="0">
                <a:solidFill>
                  <a:srgbClr val="FFFF00"/>
                </a:solidFill>
              </a:rPr>
              <a:t>of the public key </a:t>
            </a:r>
            <a:r>
              <a:rPr lang="en-US" sz="1800" dirty="0" smtClean="0"/>
              <a:t>and vice versa</a:t>
            </a:r>
          </a:p>
          <a:p>
            <a:pPr marL="548640" lvl="1" indent="-411480">
              <a:buClr>
                <a:schemeClr val="tx1">
                  <a:shade val="95000"/>
                </a:schemeClr>
              </a:buClr>
              <a:buSzPct val="65000"/>
              <a:buFont typeface="Wingdings 2"/>
              <a:buChar char=""/>
            </a:pPr>
            <a:r>
              <a:rPr lang="en-US" dirty="0" smtClean="0"/>
              <a:t>Public </a:t>
            </a:r>
            <a:r>
              <a:rPr lang="en-US" dirty="0"/>
              <a:t>key encryption </a:t>
            </a:r>
            <a:r>
              <a:rPr lang="en-US" dirty="0" smtClean="0"/>
              <a:t>can guarantee </a:t>
            </a:r>
            <a:r>
              <a:rPr lang="en-US" dirty="0"/>
              <a:t>confidentiality </a:t>
            </a:r>
            <a:r>
              <a:rPr lang="en-US" dirty="0" smtClean="0"/>
              <a:t>and </a:t>
            </a:r>
            <a:r>
              <a:rPr lang="en-US" dirty="0"/>
              <a:t>authentication between owners of public </a:t>
            </a:r>
            <a:r>
              <a:rPr lang="en-US" dirty="0" smtClean="0"/>
              <a:t>keys</a:t>
            </a:r>
            <a:endParaRPr lang="en-US" dirty="0"/>
          </a:p>
          <a:p>
            <a:pPr lvl="1"/>
            <a:r>
              <a:rPr lang="en-US" sz="1800" dirty="0" smtClean="0"/>
              <a:t>Does NOT guarantee that the person using a public </a:t>
            </a:r>
            <a:r>
              <a:rPr lang="en-US" sz="1800" dirty="0"/>
              <a:t>key is who we think it </a:t>
            </a:r>
            <a:r>
              <a:rPr lang="en-US" sz="1800" dirty="0" smtClean="0"/>
              <a:t>is</a:t>
            </a:r>
          </a:p>
          <a:p>
            <a:pPr lvl="1"/>
            <a:r>
              <a:rPr lang="en-US" sz="1800" dirty="0" smtClean="0"/>
              <a:t>It does not guarantee a match between public keys and </a:t>
            </a:r>
            <a:r>
              <a:rPr lang="en-US" sz="1800" dirty="0" smtClean="0">
                <a:solidFill>
                  <a:srgbClr val="FFFF00"/>
                </a:solidFill>
              </a:rPr>
              <a:t>identities</a:t>
            </a:r>
            <a:r>
              <a:rPr lang="en-US" sz="1800" dirty="0" smtClean="0"/>
              <a:t>.</a:t>
            </a:r>
          </a:p>
          <a:p>
            <a:r>
              <a:rPr lang="en-US" sz="2400" dirty="0" smtClean="0"/>
              <a:t>Can be vulnerable to a Man-in-the-Middle attack</a:t>
            </a:r>
            <a:endParaRPr lang="en-US" sz="2400" dirty="0"/>
          </a:p>
          <a:p>
            <a:pPr marL="1042416" lvl="1" indent="-457200">
              <a:buFont typeface="+mj-lt"/>
              <a:buAutoNum type="arabicPeriod"/>
            </a:pPr>
            <a:endParaRPr lang="en-US" sz="1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7" name="Picture 6"/>
          <p:cNvPicPr>
            <a:picLocks noChangeAspect="1"/>
          </p:cNvPicPr>
          <p:nvPr/>
        </p:nvPicPr>
        <p:blipFill rotWithShape="1">
          <a:blip r:embed="rId2"/>
          <a:srcRect l="36527" r="30309"/>
          <a:stretch/>
        </p:blipFill>
        <p:spPr>
          <a:xfrm>
            <a:off x="6400800" y="1301662"/>
            <a:ext cx="1728898" cy="1746338"/>
          </a:xfrm>
          <a:prstGeom prst="rect">
            <a:avLst/>
          </a:prstGeom>
        </p:spPr>
      </p:pic>
      <p:pic>
        <p:nvPicPr>
          <p:cNvPr id="8" name="Picture 7"/>
          <p:cNvPicPr>
            <a:picLocks noChangeAspect="1"/>
          </p:cNvPicPr>
          <p:nvPr/>
        </p:nvPicPr>
        <p:blipFill rotWithShape="1">
          <a:blip r:embed="rId2"/>
          <a:srcRect r="63473"/>
          <a:stretch/>
        </p:blipFill>
        <p:spPr>
          <a:xfrm>
            <a:off x="6858000" y="2756501"/>
            <a:ext cx="2145761" cy="1967899"/>
          </a:xfrm>
          <a:prstGeom prst="rect">
            <a:avLst/>
          </a:prstGeom>
        </p:spPr>
      </p:pic>
      <p:pic>
        <p:nvPicPr>
          <p:cNvPr id="6" name="Picture 5"/>
          <p:cNvPicPr>
            <a:picLocks noChangeAspect="1"/>
          </p:cNvPicPr>
          <p:nvPr/>
        </p:nvPicPr>
        <p:blipFill rotWithShape="1">
          <a:blip r:embed="rId2"/>
          <a:srcRect l="70728"/>
          <a:stretch/>
        </p:blipFill>
        <p:spPr>
          <a:xfrm>
            <a:off x="6333555" y="4148038"/>
            <a:ext cx="1828800" cy="2603099"/>
          </a:xfrm>
          <a:prstGeom prst="rect">
            <a:avLst/>
          </a:prstGeom>
        </p:spPr>
      </p:pic>
    </p:spTree>
    <p:extLst>
      <p:ext uri="{BB962C8B-B14F-4D97-AF65-F5344CB8AC3E}">
        <p14:creationId xmlns:p14="http://schemas.microsoft.com/office/powerpoint/2010/main" val="4278047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144000" cy="1143000"/>
          </a:xfrm>
        </p:spPr>
        <p:txBody>
          <a:bodyPr>
            <a:normAutofit/>
          </a:bodyPr>
          <a:lstStyle/>
          <a:p>
            <a:r>
              <a:rPr lang="en-US" b="1" dirty="0">
                <a:solidFill>
                  <a:srgbClr val="00B0F0"/>
                </a:solidFill>
              </a:rPr>
              <a:t>Mitigating Factor: Digital Certificates</a:t>
            </a:r>
          </a:p>
        </p:txBody>
      </p:sp>
      <p:sp>
        <p:nvSpPr>
          <p:cNvPr id="3" name="Content Placeholder 2"/>
          <p:cNvSpPr>
            <a:spLocks noGrp="1"/>
          </p:cNvSpPr>
          <p:nvPr>
            <p:ph idx="1"/>
          </p:nvPr>
        </p:nvSpPr>
        <p:spPr>
          <a:xfrm>
            <a:off x="0" y="1234440"/>
            <a:ext cx="5943600" cy="5775960"/>
          </a:xfrm>
        </p:spPr>
        <p:txBody>
          <a:bodyPr>
            <a:normAutofit lnSpcReduction="10000"/>
          </a:bodyPr>
          <a:lstStyle/>
          <a:p>
            <a:r>
              <a:rPr lang="en-US" dirty="0" smtClean="0"/>
              <a:t>How do we verify someone’s identity?</a:t>
            </a:r>
          </a:p>
          <a:p>
            <a:pPr lvl="1"/>
            <a:r>
              <a:rPr lang="en-US" dirty="0" smtClean="0"/>
              <a:t>Passport, Driver’s License, etc.</a:t>
            </a:r>
          </a:p>
          <a:p>
            <a:pPr lvl="1"/>
            <a:r>
              <a:rPr lang="en-US" dirty="0" smtClean="0"/>
              <a:t>Issued by a proper authority.</a:t>
            </a:r>
          </a:p>
          <a:p>
            <a:r>
              <a:rPr lang="en-US" dirty="0" smtClean="0"/>
              <a:t>Digital certificates can serve as a trusted means to verify someone’s identity</a:t>
            </a:r>
          </a:p>
          <a:p>
            <a:r>
              <a:rPr lang="en-US" dirty="0" smtClean="0"/>
              <a:t>Digital certificates are issued by </a:t>
            </a:r>
            <a:r>
              <a:rPr lang="en-US" i="1" dirty="0" smtClean="0">
                <a:solidFill>
                  <a:srgbClr val="FFFF00"/>
                </a:solidFill>
              </a:rPr>
              <a:t>certificate authorities </a:t>
            </a:r>
            <a:r>
              <a:rPr lang="en-US" dirty="0" smtClean="0"/>
              <a:t>that verify that Bob’s public key really belongs to Bob.</a:t>
            </a:r>
          </a:p>
          <a:p>
            <a:pPr lvl="1"/>
            <a:r>
              <a:rPr lang="en-US" dirty="0" smtClean="0"/>
              <a:t>Example: </a:t>
            </a:r>
            <a:r>
              <a:rPr lang="en-US" dirty="0" err="1" smtClean="0"/>
              <a:t>DoD</a:t>
            </a:r>
            <a:r>
              <a:rPr lang="en-US" dirty="0" smtClean="0"/>
              <a:t> Common Access Card</a:t>
            </a:r>
          </a:p>
          <a:p>
            <a:pPr lvl="2"/>
            <a:r>
              <a:rPr lang="en-US" dirty="0" smtClean="0"/>
              <a:t>Comes with digital signatures and public/private keys</a:t>
            </a:r>
          </a:p>
          <a:p>
            <a:pPr lvl="3"/>
            <a:r>
              <a:rPr lang="en-US" dirty="0" smtClean="0"/>
              <a:t>The card, signatures, and keys are issued to you by a trusted central authority: </a:t>
            </a:r>
            <a:r>
              <a:rPr lang="en-US" dirty="0" err="1" smtClean="0"/>
              <a:t>DoD</a:t>
            </a:r>
            <a:endParaRPr lang="en-US" dirty="0" smtClean="0"/>
          </a:p>
          <a:p>
            <a:pPr lvl="3"/>
            <a:r>
              <a:rPr lang="en-US" dirty="0" smtClean="0"/>
              <a:t>Therefore, the assumption is, you ARE who you SAY you are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8</a:t>
            </a:fld>
            <a:endParaRPr lang="en-US">
              <a:solidFill>
                <a:prstClr val="white">
                  <a:shade val="50000"/>
                </a:prstClr>
              </a:solidFill>
            </a:endParaRPr>
          </a:p>
        </p:txBody>
      </p:sp>
      <p:pic>
        <p:nvPicPr>
          <p:cNvPr id="6" name="Picture 5"/>
          <p:cNvPicPr>
            <a:picLocks noChangeAspect="1"/>
          </p:cNvPicPr>
          <p:nvPr/>
        </p:nvPicPr>
        <p:blipFill rotWithShape="1">
          <a:blip r:embed="rId2"/>
          <a:srcRect l="16393" t="9340" r="55738" b="6740"/>
          <a:stretch/>
        </p:blipFill>
        <p:spPr>
          <a:xfrm>
            <a:off x="5934843" y="1453696"/>
            <a:ext cx="3100598" cy="5251904"/>
          </a:xfrm>
          <a:prstGeom prst="rect">
            <a:avLst/>
          </a:prstGeom>
        </p:spPr>
      </p:pic>
    </p:spTree>
    <p:extLst>
      <p:ext uri="{BB962C8B-B14F-4D97-AF65-F5344CB8AC3E}">
        <p14:creationId xmlns:p14="http://schemas.microsoft.com/office/powerpoint/2010/main" val="30245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842"/>
            <a:ext cx="9144000" cy="1143000"/>
          </a:xfrm>
        </p:spPr>
        <p:txBody>
          <a:bodyPr>
            <a:normAutofit/>
          </a:bodyPr>
          <a:lstStyle/>
          <a:p>
            <a:r>
              <a:rPr lang="en-US" b="1" dirty="0">
                <a:solidFill>
                  <a:srgbClr val="00B0F0"/>
                </a:solidFill>
              </a:rPr>
              <a:t>Mitigating Factor: Digital Certificates</a:t>
            </a:r>
          </a:p>
        </p:txBody>
      </p:sp>
      <p:sp>
        <p:nvSpPr>
          <p:cNvPr id="3" name="Content Placeholder 2"/>
          <p:cNvSpPr>
            <a:spLocks noGrp="1"/>
          </p:cNvSpPr>
          <p:nvPr>
            <p:ph idx="1"/>
          </p:nvPr>
        </p:nvSpPr>
        <p:spPr>
          <a:xfrm>
            <a:off x="304800" y="1150590"/>
            <a:ext cx="5334000" cy="5486401"/>
          </a:xfrm>
        </p:spPr>
        <p:txBody>
          <a:bodyPr>
            <a:normAutofit/>
          </a:bodyPr>
          <a:lstStyle/>
          <a:p>
            <a:r>
              <a:rPr lang="en-US" dirty="0" smtClean="0">
                <a:solidFill>
                  <a:srgbClr val="FFFF00"/>
                </a:solidFill>
              </a:rPr>
              <a:t>X.509 Certificate</a:t>
            </a:r>
            <a:r>
              <a:rPr lang="en-US" dirty="0" smtClean="0"/>
              <a:t>:</a:t>
            </a:r>
          </a:p>
          <a:p>
            <a:pPr lvl="1"/>
            <a:r>
              <a:rPr lang="en-US" dirty="0" smtClean="0"/>
              <a:t>A public-key encryption standard</a:t>
            </a:r>
          </a:p>
          <a:p>
            <a:pPr lvl="2"/>
            <a:r>
              <a:rPr lang="en-US" dirty="0" smtClean="0"/>
              <a:t>Specifies format, algorithm, etc.</a:t>
            </a:r>
          </a:p>
          <a:p>
            <a:pPr lvl="1"/>
            <a:r>
              <a:rPr lang="en-US" dirty="0" smtClean="0"/>
              <a:t>Used by many websites to help others verify their ID</a:t>
            </a:r>
          </a:p>
          <a:p>
            <a:pPr lvl="2"/>
            <a:r>
              <a:rPr lang="en-US" dirty="0" smtClean="0"/>
              <a:t>Contain the following:</a:t>
            </a:r>
          </a:p>
          <a:p>
            <a:pPr lvl="3"/>
            <a:r>
              <a:rPr lang="en-US" dirty="0" smtClean="0"/>
              <a:t>Subject’s Name</a:t>
            </a:r>
          </a:p>
          <a:p>
            <a:pPr lvl="3"/>
            <a:r>
              <a:rPr lang="en-US" dirty="0" smtClean="0"/>
              <a:t>Subject’s Public Key</a:t>
            </a:r>
          </a:p>
          <a:p>
            <a:pPr lvl="3"/>
            <a:r>
              <a:rPr lang="en-US" dirty="0" smtClean="0"/>
              <a:t>Issuer Identity (Who verified the site in question as good to go)</a:t>
            </a:r>
          </a:p>
          <a:p>
            <a:pPr lvl="4"/>
            <a:r>
              <a:rPr lang="en-US" dirty="0" smtClean="0"/>
              <a:t>Would you trust a site that signed its own digital certificate?</a:t>
            </a:r>
          </a:p>
          <a:p>
            <a:pPr marL="0" indent="0">
              <a:buNone/>
            </a:pPr>
            <a:endParaRPr lang="en-US" sz="800" dirty="0" smtClean="0">
              <a:solidFill>
                <a:srgbClr val="00B0F0"/>
              </a:solidFill>
            </a:endParaRPr>
          </a:p>
          <a:p>
            <a:pPr marL="0" indent="0">
              <a:buNone/>
            </a:pPr>
            <a:r>
              <a:rPr lang="en-US" dirty="0" smtClean="0">
                <a:solidFill>
                  <a:srgbClr val="00B0F0"/>
                </a:solidFill>
              </a:rPr>
              <a:t>Most </a:t>
            </a:r>
            <a:r>
              <a:rPr lang="en-US" dirty="0" smtClean="0">
                <a:solidFill>
                  <a:srgbClr val="00B0F0"/>
                </a:solidFill>
              </a:rPr>
              <a:t>browsers check for valid certificates!</a:t>
            </a:r>
          </a:p>
          <a:p>
            <a:endParaRPr lang="en-US" dirty="0" smtClean="0"/>
          </a:p>
          <a:p>
            <a:pPr lvl="1"/>
            <a:endParaRPr lang="en-US" dirty="0" smtClean="0"/>
          </a:p>
          <a:p>
            <a:pPr marL="585216" lvl="1" indent="0">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9</a:t>
            </a:fld>
            <a:endParaRPr lang="en-US">
              <a:solidFill>
                <a:prstClr val="white">
                  <a:shade val="50000"/>
                </a:prstClr>
              </a:solidFill>
            </a:endParaRPr>
          </a:p>
        </p:txBody>
      </p:sp>
      <p:pic>
        <p:nvPicPr>
          <p:cNvPr id="6" name="Picture 5"/>
          <p:cNvPicPr>
            <a:picLocks noChangeAspect="1"/>
          </p:cNvPicPr>
          <p:nvPr/>
        </p:nvPicPr>
        <p:blipFill>
          <a:blip r:embed="rId2"/>
          <a:stretch>
            <a:fillRect/>
          </a:stretch>
        </p:blipFill>
        <p:spPr>
          <a:xfrm>
            <a:off x="5581650" y="1530164"/>
            <a:ext cx="3333750" cy="1550581"/>
          </a:xfrm>
          <a:prstGeom prst="rect">
            <a:avLst/>
          </a:prstGeom>
        </p:spPr>
      </p:pic>
      <p:pic>
        <p:nvPicPr>
          <p:cNvPr id="7" name="Picture 6"/>
          <p:cNvPicPr>
            <a:picLocks noChangeAspect="1"/>
          </p:cNvPicPr>
          <p:nvPr/>
        </p:nvPicPr>
        <p:blipFill rotWithShape="1">
          <a:blip r:embed="rId3"/>
          <a:srcRect l="2286" t="3456" r="1714"/>
          <a:stretch/>
        </p:blipFill>
        <p:spPr>
          <a:xfrm>
            <a:off x="5715000" y="3657600"/>
            <a:ext cx="3200400" cy="1974654"/>
          </a:xfrm>
          <a:prstGeom prst="rect">
            <a:avLst/>
          </a:prstGeom>
        </p:spPr>
      </p:pic>
    </p:spTree>
    <p:extLst>
      <p:ext uri="{BB962C8B-B14F-4D97-AF65-F5344CB8AC3E}">
        <p14:creationId xmlns:p14="http://schemas.microsoft.com/office/powerpoint/2010/main" val="2511038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CS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CCS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CCS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CCS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USNA Slide Template 1">
  <a:themeElements>
    <a:clrScheme name="Custom 6">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NA Slide Template 1" id="{857A110D-ECC9-48E0-B72E-4752B9C54FAD}" vid="{2EA20FB0-2F95-4085-9741-D2CDDCCC160A}"/>
    </a:ext>
  </a:extLst>
</a:theme>
</file>

<file path=ppt/theme/theme6.xml><?xml version="1.0" encoding="utf-8"?>
<a:theme xmlns:a="http://schemas.openxmlformats.org/drawingml/2006/main" name="1_USNA Slide Template 1">
  <a:themeElements>
    <a:clrScheme name="Custom 6">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NA Slide Template 1" id="{857A110D-ECC9-48E0-B72E-4752B9C54FAD}" vid="{2EA20FB0-2F95-4085-9741-D2CDDCCC160A}"/>
    </a:ext>
  </a:extLst>
</a:theme>
</file>

<file path=ppt/theme/theme7.xml><?xml version="1.0" encoding="utf-8"?>
<a:theme xmlns:a="http://schemas.openxmlformats.org/drawingml/2006/main" name="3_USNA Slide Template 1">
  <a:themeElements>
    <a:clrScheme name="Custom 6">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NA Slide Template 1" id="{857A110D-ECC9-48E0-B72E-4752B9C54FAD}" vid="{2EA20FB0-2F95-4085-9741-D2CDDCCC16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CCSS</Template>
  <TotalTime>3325</TotalTime>
  <Words>1132</Words>
  <Application>Microsoft Office PowerPoint</Application>
  <PresentationFormat>On-screen Show (4:3)</PresentationFormat>
  <Paragraphs>207</Paragraphs>
  <Slides>13</Slides>
  <Notes>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13</vt:i4>
      </vt:variant>
    </vt:vector>
  </HeadingPairs>
  <TitlesOfParts>
    <vt:vector size="28" baseType="lpstr">
      <vt:lpstr>Arial</vt:lpstr>
      <vt:lpstr>Book Antiqua</vt:lpstr>
      <vt:lpstr>Calibri</vt:lpstr>
      <vt:lpstr>Calibri Light</vt:lpstr>
      <vt:lpstr>Lucida Sans</vt:lpstr>
      <vt:lpstr>Wingdings</vt:lpstr>
      <vt:lpstr>Wingdings 2</vt:lpstr>
      <vt:lpstr>Wingdings 3</vt:lpstr>
      <vt:lpstr>CCSS</vt:lpstr>
      <vt:lpstr>1_CCSS</vt:lpstr>
      <vt:lpstr>2_CCSS</vt:lpstr>
      <vt:lpstr>3_CCSS</vt:lpstr>
      <vt:lpstr>USNA Slide Template 1</vt:lpstr>
      <vt:lpstr>1_USNA Slide Template 1</vt:lpstr>
      <vt:lpstr>3_USNA Slide Template 1</vt:lpstr>
      <vt:lpstr>Digital Certificates USNA SY110 </vt:lpstr>
      <vt:lpstr>Don’t Confuse…</vt:lpstr>
      <vt:lpstr>Review</vt:lpstr>
      <vt:lpstr>How Alice Uses The Web</vt:lpstr>
      <vt:lpstr>The Problem</vt:lpstr>
      <vt:lpstr>The Problem</vt:lpstr>
      <vt:lpstr>Asymmetric Encryption Weaknesses</vt:lpstr>
      <vt:lpstr>Mitigating Factor: Digital Certificates</vt:lpstr>
      <vt:lpstr>Mitigating Factor: Digital Certificates</vt:lpstr>
      <vt:lpstr>Acquiring A Digital Certificate</vt:lpstr>
      <vt:lpstr>How Digital Certificates Work</vt:lpstr>
      <vt:lpstr>Putting It All Together: Asymmetric/Symmetric Encryption &amp; Digital Certificates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Scripting</dc:title>
  <dc:creator>Charles D. Spera</dc:creator>
  <cp:lastModifiedBy>Kiehl, Brian LCDR USN USNA Annapolis</cp:lastModifiedBy>
  <cp:revision>272</cp:revision>
  <cp:lastPrinted>2019-10-30T14:58:58Z</cp:lastPrinted>
  <dcterms:created xsi:type="dcterms:W3CDTF">2006-08-16T00:00:00Z</dcterms:created>
  <dcterms:modified xsi:type="dcterms:W3CDTF">2019-10-30T18:09:13Z</dcterms:modified>
</cp:coreProperties>
</file>