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3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27"/>
  </p:notesMasterIdLst>
  <p:handoutMasterIdLst>
    <p:handoutMasterId r:id="rId28"/>
  </p:handoutMasterIdLst>
  <p:sldIdLst>
    <p:sldId id="278" r:id="rId8"/>
    <p:sldId id="272" r:id="rId9"/>
    <p:sldId id="257" r:id="rId10"/>
    <p:sldId id="258" r:id="rId11"/>
    <p:sldId id="269" r:id="rId12"/>
    <p:sldId id="270" r:id="rId13"/>
    <p:sldId id="271" r:id="rId14"/>
    <p:sldId id="277" r:id="rId15"/>
    <p:sldId id="273" r:id="rId16"/>
    <p:sldId id="274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7" r:id="rId25"/>
    <p:sldId id="276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279" autoAdjust="0"/>
  </p:normalViewPr>
  <p:slideViewPr>
    <p:cSldViewPr>
      <p:cViewPr varScale="1">
        <p:scale>
          <a:sx n="102" d="100"/>
          <a:sy n="102" d="100"/>
        </p:scale>
        <p:origin x="166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E47EE-B5E4-43CD-9363-43DE9AFF07F0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ED5E6-1C5D-4FB4-BB06-DBF6596E6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0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931995-6CB3-41FC-B7ED-870089D93F3E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A4C1DB-DDE1-4DA9-8CBE-A12D5EB3C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7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D94DF-15D5-4519-ACAD-A42206BA29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879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85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6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94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22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72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50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37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79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1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D94DF-15D5-4519-ACAD-A42206BA29B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01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1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5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03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83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18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83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4C1DB-DDE1-4DA9-8CBE-A12D5EB3CD4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3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FFB1-A685-4706-97E6-2468F3FC8E82}" type="datetime1">
              <a:rPr lang="en-US" smtClean="0"/>
              <a:t>10/30/2019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Forensics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004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D950-A632-46AD-A75B-E875D3113CBA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9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96A2-E642-4FA1-B4D5-76F626EF7D65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9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7647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70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38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19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09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21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58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2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63FE-404C-4038-89C7-DE39E659EEB5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97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41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57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3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46319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09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61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93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34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86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9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AC33-5DA0-4C99-BAD0-1013CE6DCD0C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97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16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54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2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883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C7F8-062A-4EB7-82C7-47E5C5C63E5F}" type="datetime1">
              <a:rPr lang="en-US" smtClean="0"/>
              <a:t>10/30/2019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12012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6D2E-86EB-4155-B3D4-857EA51EB778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89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4289-C22E-40AD-93E8-462F1B1E6059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75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50A4-A91D-4B67-9DEE-D0095F7B2574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82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B06C-59F2-43D8-8BD1-FFCCAD2A50DB}" type="datetime1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877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1EC-7758-4CB5-92A0-0F9899584668}" type="datetime1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8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36AB-AEAC-424B-8443-60752A008344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Forensics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32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7354-305E-43C8-BD93-EF491C41A5E8}" type="datetime1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35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F771-2A90-4F07-A117-FB514970C0D2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74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6D1E-F15A-4AA7-8B4A-D1A649E520AA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2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ECD4-F22C-488D-BFE5-4A955FBA759C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60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6539-B115-4F05-B268-17CC02E0BBC3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78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850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371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539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044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1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3D63E-5870-40D1-85FF-38FD4A1560FC}" type="datetime1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Forensics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7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10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952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871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853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199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10/30/2019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506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95FFB1-A685-4706-97E6-2468F3FC8E82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Computer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075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3863FE-404C-4038-89C7-DE39E659EEB5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Computer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345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380AC33-5DA0-4C99-BAD0-1013CE6DCD0C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Computer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475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BE36AB-AEAC-424B-8443-60752A008344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Computer Forensics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2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D03E-4852-4092-A414-F8886E93AD1A}" type="datetime1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Forensics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983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83D63E-5870-40D1-85FF-38FD4A1560FC}" type="datetime1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Computer Forensics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826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EDD03E-4852-4092-A414-F8886E93AD1A}" type="datetime1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Computer Forensics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288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0A96A3-55CD-4233-B6C7-25379E8EE012}" type="datetime1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Computer Forensics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647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7267B67-1A44-47DE-BD9A-691B2A1DEA19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Computer Forensics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760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AB62960-DBC1-43E2-8D5D-8E622F3AC16A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Computer Forensics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264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EDD950-A632-46AD-A75B-E875D3113CBA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Computer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38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5D96A2-E642-4FA1-B4D5-76F626EF7D65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Computer Forensics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932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4269B3F3-00EE-4209-97B5-FCBF0929BF2B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Programming Part 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337E-BC9D-42B3-8870-F61972B1E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263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8F031EC9-CB9A-43A3-9D50-EE5E5675E102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Programming Part 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337E-BC9D-42B3-8870-F61972B1E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191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CE0252D-881F-43B8-8122-1F920B475AB1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Programming Part 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337E-BC9D-42B3-8870-F61972B1E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0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96A3-55CD-4233-B6C7-25379E8EE012}" type="datetime1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Forensics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770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B9C4EA7-EF7C-4E47-9948-72ECC50E0C12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Programming Part 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337E-BC9D-42B3-8870-F61972B1E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336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3E83491-B2C9-43AD-BA64-3E6B51CEE1A6}" type="datetime1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Programming Part 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337E-BC9D-42B3-8870-F61972B1E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977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84121B35-0541-4877-AC30-B6AFB1FB5147}" type="datetime1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Programming Part 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337E-BC9D-42B3-8870-F61972B1E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645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CCACE9B-37CB-400B-982D-E758120B7369}" type="datetime1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Programming Part 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337E-BC9D-42B3-8870-F61972B1E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59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FCD05FE-1309-4CCB-AEFA-06DCE51B894B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Programming Part 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337E-BC9D-42B3-8870-F61972B1E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879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412B378-ED88-441C-AFE8-06CB81D0416F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Programming Part 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337E-BC9D-42B3-8870-F61972B1E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178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4520A4B2-9EC6-4380-8322-06B206AD3F88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Programming Part 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337E-BC9D-42B3-8870-F61972B1E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489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C95E72B1-7359-4537-9BA0-AF7FDEBA1606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Programming Part 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9337E-BC9D-42B3-8870-F61972B1E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0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7B67-1A44-47DE-BD9A-691B2A1DEA19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Forensics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7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2960-DBC1-43E2-8D5D-8E622F3AC16A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Forensics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2921ECD-704C-448E-8F4A-12ED60848977}" type="datetime1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Computer Forensics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41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10/30/2019</a:t>
            </a:fld>
            <a:endParaRPr lang="en-US">
              <a:solidFill>
                <a:prstClr val="white">
                  <a:shade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shade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425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FDA0FB-00FC-495F-A309-EE5A3BF72463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10/30/2019</a:t>
            </a:fld>
            <a:endParaRPr lang="en-US">
              <a:solidFill>
                <a:prstClr val="white">
                  <a:shade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>
                  <a:shade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C6DC27-AC32-4608-8F74-F209063333D5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98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F860E5-0673-4182-A7D2-DA5372CE7672}" type="datetime1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X.509 Certificates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70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6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0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8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j-Nr79bVj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WIMSP_lMG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0.jpeg"/><Relationship Id="rId4" Type="http://schemas.openxmlformats.org/officeDocument/2006/relationships/hyperlink" Target="https://www.youtube.com/watch?v=RDZyQ4WEb7Y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USuMWR88B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WOIf0_tCn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8229600" cy="2971800"/>
          </a:xfrm>
        </p:spPr>
        <p:txBody>
          <a:bodyPr anchor="t"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Digital Forensics</a:t>
            </a:r>
            <a:r>
              <a:rPr lang="en-US" b="1" dirty="0" smtClean="0">
                <a:solidFill>
                  <a:srgbClr val="00B0F0"/>
                </a:solidFill>
              </a:rPr>
              <a:t/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sz="2400" b="1" dirty="0">
                <a:solidFill>
                  <a:prstClr val="white"/>
                </a:solidFill>
              </a:rPr>
              <a:t>USNA </a:t>
            </a:r>
            <a:r>
              <a:rPr lang="en-US" sz="2400" b="1" dirty="0">
                <a:solidFill>
                  <a:prstClr val="white"/>
                </a:solidFill>
              </a:rPr>
              <a:t>SY110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38800" y="5980924"/>
            <a:ext cx="2819400" cy="838200"/>
          </a:xfrm>
          <a:prstGeom prst="rect">
            <a:avLst/>
          </a:prstGeom>
        </p:spPr>
        <p:txBody>
          <a:bodyPr vert="horz" lIns="45720" tIns="0" rIns="45720" bIns="0" anchor="t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 w="6350">
                  <a:noFill/>
                </a:ln>
                <a:solidFill>
                  <a:srgbClr val="00B0F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/>
                <a:ea typeface="+mj-ea"/>
                <a:cs typeface="+mj-cs"/>
              </a:rPr>
              <a:t>LCDR Brian Kiehl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 w="6350">
                  <a:noFill/>
                </a:ln>
                <a:solidFill>
                  <a:srgbClr val="00B0F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/>
                <a:ea typeface="+mj-ea"/>
                <a:cs typeface="+mj-cs"/>
              </a:rPr>
              <a:t>Leahy 101  |  410.293.0953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 w="6350">
                  <a:noFill/>
                </a:ln>
                <a:solidFill>
                  <a:srgbClr val="00B0F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Lucida Sans"/>
                <a:ea typeface="+mj-ea"/>
                <a:cs typeface="+mj-cs"/>
              </a:rPr>
              <a:t>kiehl@usna.edu</a:t>
            </a:r>
          </a:p>
        </p:txBody>
      </p:sp>
      <p:pic>
        <p:nvPicPr>
          <p:cNvPr id="7" name="Picture 2" descr="File:PersonalStorageDevices.ag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96068"/>
            <a:ext cx="4343400" cy="337133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61807" y="2398645"/>
            <a:ext cx="2819400" cy="1509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38007" y="2398645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01011100</a:t>
            </a:r>
            <a:r>
              <a:rPr lang="en-US" dirty="0" smtClean="0">
                <a:solidFill>
                  <a:srgbClr val="FF0000"/>
                </a:solidFill>
              </a:rPr>
              <a:t>01010110010</a:t>
            </a:r>
            <a:r>
              <a:rPr lang="en-US" dirty="0" smtClean="0"/>
              <a:t>0101010010110111000010101</a:t>
            </a:r>
            <a:r>
              <a:rPr lang="en-US" dirty="0" smtClean="0">
                <a:solidFill>
                  <a:srgbClr val="FF0000"/>
                </a:solidFill>
              </a:rPr>
              <a:t>11010001001010</a:t>
            </a:r>
            <a:r>
              <a:rPr lang="en-US" dirty="0" smtClean="0"/>
              <a:t>1101010010010011001100010111011101110101011001110100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61807" y="2029313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Block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71007" y="2029313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i</a:t>
            </a:r>
            <a:r>
              <a:rPr lang="en-US" dirty="0" smtClean="0"/>
              <a:t>-node Table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75807" y="2398645"/>
            <a:ext cx="2209800" cy="1509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75807" y="2399501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Offset 9; end 20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Offset 47; end 60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17523" y="1469714"/>
            <a:ext cx="22098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 Deletion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335695" y="5120393"/>
            <a:ext cx="2819400" cy="1509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11895" y="5120394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01011100</a:t>
            </a:r>
            <a:r>
              <a:rPr lang="en-US" dirty="0" smtClean="0">
                <a:solidFill>
                  <a:srgbClr val="FF0000"/>
                </a:solidFill>
              </a:rPr>
              <a:t>01010110010</a:t>
            </a:r>
            <a:r>
              <a:rPr lang="en-US" dirty="0" smtClean="0"/>
              <a:t>0101010010110111000010101110100010010101101010010010011001100010111011101110101011001110100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35695" y="475106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Block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44895" y="475106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i</a:t>
            </a:r>
            <a:r>
              <a:rPr lang="en-US" dirty="0" smtClean="0"/>
              <a:t>-node Table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049695" y="5120394"/>
            <a:ext cx="2209800" cy="1509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49695" y="5152072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Offset 9; end 20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?????????????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06995" y="4197064"/>
            <a:ext cx="22098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Deletion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511210" y="5720946"/>
            <a:ext cx="1583077" cy="2796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764158" y="2826155"/>
            <a:ext cx="508998" cy="3204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9495" y="2257020"/>
            <a:ext cx="145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Address Information 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125966" y="2925689"/>
            <a:ext cx="1493178" cy="1017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40120" y="2125218"/>
            <a:ext cx="145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Referenced part of the data block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097713" y="5625754"/>
            <a:ext cx="1493178" cy="1017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590891" y="4953000"/>
            <a:ext cx="1553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block remains unchanged; bytes now an unassigned fragment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27574" y="4554815"/>
            <a:ext cx="18840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.doc deleted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i</a:t>
            </a:r>
            <a:r>
              <a:rPr lang="en-US" dirty="0" smtClean="0"/>
              <a:t>-node Address Deleted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OS cannot find data in data block </a:t>
            </a:r>
            <a:endParaRPr lang="en-US" dirty="0"/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297095" y="208192"/>
            <a:ext cx="85344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Deletion Example: </a:t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sz="2000" dirty="0" smtClean="0"/>
              <a:t>11010001001010 is a .doc file saved to your </a:t>
            </a:r>
            <a:r>
              <a:rPr lang="en-US" sz="2000" dirty="0" err="1" smtClean="0"/>
              <a:t>harddrive</a:t>
            </a:r>
            <a:endParaRPr lang="en-US" sz="2000" dirty="0"/>
          </a:p>
        </p:txBody>
      </p:sp>
      <p:sp>
        <p:nvSpPr>
          <p:cNvPr id="44" name="Left Brace 43"/>
          <p:cNvSpPr/>
          <p:nvPr/>
        </p:nvSpPr>
        <p:spPr>
          <a:xfrm>
            <a:off x="1771007" y="5570478"/>
            <a:ext cx="491446" cy="640928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91" y="212724"/>
            <a:ext cx="86868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Categories </a:t>
            </a:r>
            <a:r>
              <a:rPr lang="en-US" b="1" dirty="0" smtClean="0">
                <a:solidFill>
                  <a:srgbClr val="00B0F0"/>
                </a:solidFill>
              </a:rPr>
              <a:t>of Computer </a:t>
            </a:r>
            <a:r>
              <a:rPr lang="en-US" b="1" dirty="0">
                <a:solidFill>
                  <a:srgbClr val="00B0F0"/>
                </a:solidFill>
              </a:rPr>
              <a:t>Forensics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91" y="1218392"/>
            <a:ext cx="5334000" cy="563960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Disk </a:t>
            </a:r>
            <a:r>
              <a:rPr lang="en-US" dirty="0">
                <a:solidFill>
                  <a:srgbClr val="FFC000"/>
                </a:solidFill>
              </a:rPr>
              <a:t>F</a:t>
            </a:r>
            <a:r>
              <a:rPr lang="en-US" dirty="0" smtClean="0">
                <a:solidFill>
                  <a:srgbClr val="FFC000"/>
                </a:solidFill>
              </a:rPr>
              <a:t>orensics</a:t>
            </a:r>
            <a:endParaRPr lang="en-US" dirty="0" smtClean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Hard </a:t>
            </a:r>
            <a:r>
              <a:rPr lang="en-US" dirty="0"/>
              <a:t>drives and other storage </a:t>
            </a:r>
            <a:r>
              <a:rPr lang="en-US" dirty="0" smtClean="0"/>
              <a:t>media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C000"/>
                </a:solidFill>
              </a:rPr>
              <a:t>Network F</a:t>
            </a:r>
            <a:r>
              <a:rPr lang="en-US" dirty="0">
                <a:solidFill>
                  <a:srgbClr val="FFC000"/>
                </a:solidFill>
              </a:rPr>
              <a:t>orensics</a:t>
            </a:r>
          </a:p>
          <a:p>
            <a:pPr lvl="1"/>
            <a:r>
              <a:rPr lang="en-US" dirty="0" smtClean="0"/>
              <a:t>Log files</a:t>
            </a:r>
          </a:p>
          <a:p>
            <a:pPr lvl="1"/>
            <a:r>
              <a:rPr lang="en-US" dirty="0" smtClean="0"/>
              <a:t>Network traffic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C000"/>
                </a:solidFill>
              </a:rPr>
              <a:t>Memory </a:t>
            </a:r>
            <a:r>
              <a:rPr lang="en-US" dirty="0">
                <a:solidFill>
                  <a:srgbClr val="FFC000"/>
                </a:solidFill>
              </a:rPr>
              <a:t>Forensics</a:t>
            </a:r>
          </a:p>
          <a:p>
            <a:pPr lvl="1"/>
            <a:r>
              <a:rPr lang="en-US" dirty="0" smtClean="0"/>
              <a:t>Capture </a:t>
            </a:r>
            <a:r>
              <a:rPr lang="en-US" dirty="0"/>
              <a:t>the contents of RAM and </a:t>
            </a:r>
            <a:r>
              <a:rPr lang="en-US" dirty="0" smtClean="0"/>
              <a:t>analyze</a:t>
            </a:r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Mobile D</a:t>
            </a:r>
            <a:r>
              <a:rPr lang="en-US" dirty="0">
                <a:solidFill>
                  <a:srgbClr val="FFC000"/>
                </a:solidFill>
              </a:rPr>
              <a:t>evice Forensics</a:t>
            </a:r>
          </a:p>
          <a:p>
            <a:pPr lvl="1"/>
            <a:r>
              <a:rPr lang="en-US" dirty="0" smtClean="0"/>
              <a:t>Cell phones</a:t>
            </a:r>
          </a:p>
          <a:p>
            <a:pPr lvl="1"/>
            <a:r>
              <a:rPr lang="en-US" dirty="0" smtClean="0"/>
              <a:t>PDA's</a:t>
            </a:r>
          </a:p>
          <a:p>
            <a:pPr lvl="1"/>
            <a:r>
              <a:rPr lang="en-US" dirty="0" smtClean="0"/>
              <a:t>iPods</a:t>
            </a:r>
          </a:p>
          <a:p>
            <a:pPr lvl="1"/>
            <a:r>
              <a:rPr lang="en-US" dirty="0" smtClean="0"/>
              <a:t>GPS devices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67350" y="6134754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 descr="computer forensics investigation tools used by PROTEGG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b="11465"/>
          <a:stretch/>
        </p:blipFill>
        <p:spPr bwMode="auto">
          <a:xfrm>
            <a:off x="5562600" y="1371600"/>
            <a:ext cx="3338400" cy="20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1" y="3876205"/>
            <a:ext cx="3338400" cy="25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37" y="184017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The Process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7" y="2286000"/>
            <a:ext cx="8229600" cy="47091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Three stages: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Acquisition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Analysis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Reporting</a:t>
            </a:r>
          </a:p>
          <a:p>
            <a:r>
              <a:rPr lang="en-US" dirty="0"/>
              <a:t>Each </a:t>
            </a:r>
            <a:r>
              <a:rPr lang="en-US" dirty="0" smtClean="0"/>
              <a:t>step is critical </a:t>
            </a:r>
            <a:r>
              <a:rPr lang="en-US" dirty="0"/>
              <a:t>to an </a:t>
            </a:r>
            <a:r>
              <a:rPr lang="en-US" dirty="0" smtClean="0"/>
              <a:t>investigation</a:t>
            </a:r>
          </a:p>
          <a:p>
            <a:r>
              <a:rPr lang="en-US" dirty="0" smtClean="0"/>
              <a:t>Must </a:t>
            </a:r>
            <a:r>
              <a:rPr lang="en-US" dirty="0"/>
              <a:t>be carried out in a sound </a:t>
            </a:r>
            <a:r>
              <a:rPr lang="en-US" dirty="0" smtClean="0"/>
              <a:t>manner</a:t>
            </a:r>
          </a:p>
          <a:p>
            <a:pPr lvl="1"/>
            <a:r>
              <a:rPr lang="en-US" dirty="0" smtClean="0"/>
              <a:t>Investigative </a:t>
            </a:r>
            <a:r>
              <a:rPr lang="en-US" dirty="0"/>
              <a:t>work must be capable of being repeated by an independent investigator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 descr="http://victorypi.com/wp-content/uploads/2012/10/computer-forensic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007" r="-32904"/>
          <a:stretch/>
        </p:blipFill>
        <p:spPr bwMode="auto">
          <a:xfrm>
            <a:off x="4876800" y="274638"/>
            <a:ext cx="5231219" cy="433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79045" y="1392248"/>
            <a:ext cx="4551848" cy="1066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en-US" dirty="0" smtClean="0"/>
              <a:t>Investigations generally progress in a certain manner</a:t>
            </a:r>
          </a:p>
        </p:txBody>
      </p:sp>
    </p:spTree>
    <p:extLst>
      <p:ext uri="{BB962C8B-B14F-4D97-AF65-F5344CB8AC3E}">
        <p14:creationId xmlns:p14="http://schemas.microsoft.com/office/powerpoint/2010/main" val="37024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70" y="45243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Acquisition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42" y="1219200"/>
            <a:ext cx="5791200" cy="47091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Collection of evidence</a:t>
            </a:r>
          </a:p>
          <a:p>
            <a:pPr lvl="1"/>
            <a:r>
              <a:rPr lang="en-US" dirty="0" smtClean="0"/>
              <a:t>Evidence must be properly preserved</a:t>
            </a:r>
          </a:p>
          <a:p>
            <a:pPr lvl="2"/>
            <a:r>
              <a:rPr lang="en-US" dirty="0" smtClean="0"/>
              <a:t>Chain of custody</a:t>
            </a:r>
          </a:p>
          <a:p>
            <a:r>
              <a:rPr lang="en-US" dirty="0" smtClean="0"/>
              <a:t>Create a </a:t>
            </a:r>
            <a:r>
              <a:rPr lang="en-US" dirty="0" smtClean="0">
                <a:solidFill>
                  <a:srgbClr val="FFC000"/>
                </a:solidFill>
              </a:rPr>
              <a:t>copy</a:t>
            </a:r>
            <a:r>
              <a:rPr lang="en-US" dirty="0" smtClean="0"/>
              <a:t> of the original evidence</a:t>
            </a:r>
          </a:p>
          <a:p>
            <a:pPr lvl="1"/>
            <a:r>
              <a:rPr lang="en-US" dirty="0" smtClean="0"/>
              <a:t>All investigative work done on the copy</a:t>
            </a:r>
          </a:p>
          <a:p>
            <a:pPr lvl="1"/>
            <a:r>
              <a:rPr lang="en-US" dirty="0" smtClean="0"/>
              <a:t>Create a logical image</a:t>
            </a:r>
          </a:p>
          <a:p>
            <a:pPr lvl="2"/>
            <a:r>
              <a:rPr lang="en-US" dirty="0" smtClean="0"/>
              <a:t>Copy of files on the hard drive</a:t>
            </a:r>
          </a:p>
          <a:p>
            <a:pPr lvl="1"/>
            <a:r>
              <a:rPr lang="en-US" dirty="0" smtClean="0"/>
              <a:t>Create a physical image</a:t>
            </a:r>
          </a:p>
          <a:p>
            <a:pPr lvl="2"/>
            <a:r>
              <a:rPr lang="en-US" dirty="0" smtClean="0"/>
              <a:t>Exact mirror of the storage device (at the bit level)</a:t>
            </a:r>
          </a:p>
          <a:p>
            <a:r>
              <a:rPr lang="en-US" dirty="0" smtClean="0"/>
              <a:t>Create a </a:t>
            </a:r>
            <a:r>
              <a:rPr lang="en-US" dirty="0" smtClean="0">
                <a:solidFill>
                  <a:srgbClr val="FFC000"/>
                </a:solidFill>
              </a:rPr>
              <a:t>hash</a:t>
            </a:r>
            <a:r>
              <a:rPr lang="en-US" dirty="0" smtClean="0"/>
              <a:t> of the original evidence</a:t>
            </a:r>
          </a:p>
          <a:p>
            <a:pPr lvl="1"/>
            <a:r>
              <a:rPr lang="en-US" dirty="0" smtClean="0"/>
              <a:t>Prove that evidence has not been tampered with</a:t>
            </a:r>
          </a:p>
          <a:p>
            <a:r>
              <a:rPr lang="en-US" dirty="0" smtClean="0"/>
              <a:t>All actions (through reporting) should be </a:t>
            </a:r>
            <a:r>
              <a:rPr lang="en-US" dirty="0" smtClean="0">
                <a:solidFill>
                  <a:srgbClr val="FFC000"/>
                </a:solidFill>
              </a:rPr>
              <a:t>logged!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842" y="1077913"/>
            <a:ext cx="2857500" cy="293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267200"/>
            <a:ext cx="14573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614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Analysis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149" y="1270941"/>
            <a:ext cx="5562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Evidence examined and information extracted from the data</a:t>
            </a:r>
          </a:p>
          <a:p>
            <a:pPr lvl="1"/>
            <a:r>
              <a:rPr lang="en-US" dirty="0" smtClean="0"/>
              <a:t>Basis for the report</a:t>
            </a:r>
          </a:p>
          <a:p>
            <a:r>
              <a:rPr lang="en-US" dirty="0" smtClean="0"/>
              <a:t>Construct a </a:t>
            </a:r>
            <a:r>
              <a:rPr lang="en-US" dirty="0" smtClean="0">
                <a:solidFill>
                  <a:srgbClr val="FFC000"/>
                </a:solidFill>
              </a:rPr>
              <a:t>timeline of events</a:t>
            </a:r>
          </a:p>
          <a:p>
            <a:pPr lvl="1"/>
            <a:r>
              <a:rPr lang="en-US" dirty="0" smtClean="0"/>
              <a:t>Attempt to reconstruct the event using all available evidence</a:t>
            </a:r>
          </a:p>
          <a:p>
            <a:pPr lvl="1"/>
            <a:r>
              <a:rPr lang="en-US" dirty="0" smtClean="0"/>
              <a:t>Must convert date/time stamps into a common time</a:t>
            </a:r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Hash evidence periodically </a:t>
            </a:r>
            <a:r>
              <a:rPr lang="en-US" dirty="0" smtClean="0"/>
              <a:t>to ensure you aren’t changing it</a:t>
            </a:r>
          </a:p>
          <a:p>
            <a:pPr lvl="1"/>
            <a:r>
              <a:rPr lang="en-US" dirty="0" smtClean="0"/>
              <a:t>Evidence MUST NEVER BE ALTERED</a:t>
            </a:r>
          </a:p>
          <a:p>
            <a:pPr lvl="2"/>
            <a:r>
              <a:rPr lang="en-US" dirty="0" smtClean="0"/>
              <a:t>Often set media to read-only to prevent inadvertent changes</a:t>
            </a:r>
          </a:p>
          <a:p>
            <a:r>
              <a:rPr lang="en-US" dirty="0" smtClean="0"/>
              <a:t>Consider additional evidence that must be collected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749" y="1564104"/>
            <a:ext cx="3171962" cy="2093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749" y="3962400"/>
            <a:ext cx="3171962" cy="211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22864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Reporting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277" y="1295400"/>
            <a:ext cx="5410200" cy="47091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Communicate the findings</a:t>
            </a:r>
          </a:p>
          <a:p>
            <a:r>
              <a:rPr lang="en-US" dirty="0" smtClean="0"/>
              <a:t>Should be organized, concise, and </a:t>
            </a:r>
            <a:r>
              <a:rPr lang="en-US" dirty="0" smtClean="0">
                <a:solidFill>
                  <a:srgbClr val="FFC000"/>
                </a:solidFill>
              </a:rPr>
              <a:t>UNBIASED</a:t>
            </a:r>
          </a:p>
          <a:p>
            <a:r>
              <a:rPr lang="en-US" dirty="0" smtClean="0"/>
              <a:t>Adjudication venue will dictate format</a:t>
            </a:r>
          </a:p>
          <a:p>
            <a:pPr lvl="1"/>
            <a:r>
              <a:rPr lang="en-US" dirty="0" smtClean="0"/>
              <a:t>Criminal court vs. internal investigation</a:t>
            </a:r>
          </a:p>
          <a:p>
            <a:r>
              <a:rPr lang="en-US" dirty="0" smtClean="0"/>
              <a:t>Should include</a:t>
            </a:r>
          </a:p>
          <a:p>
            <a:pPr lvl="1"/>
            <a:r>
              <a:rPr lang="en-US" dirty="0" smtClean="0"/>
              <a:t>Executive summary (easy to understand version of findings)</a:t>
            </a:r>
          </a:p>
          <a:p>
            <a:pPr lvl="1"/>
            <a:r>
              <a:rPr lang="en-US" dirty="0" smtClean="0"/>
              <a:t>Timeline of events</a:t>
            </a:r>
          </a:p>
          <a:p>
            <a:pPr lvl="1"/>
            <a:r>
              <a:rPr lang="en-US" dirty="0" smtClean="0"/>
              <a:t>Hashes of evidence</a:t>
            </a:r>
          </a:p>
          <a:p>
            <a:pPr lvl="1"/>
            <a:r>
              <a:rPr lang="en-US" dirty="0" smtClean="0"/>
              <a:t>Unbiased detailed findings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76373" y="6324600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545" y="1167861"/>
            <a:ext cx="2133600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942" y="3614532"/>
            <a:ext cx="1734803" cy="24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2237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Analysis Techniques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788059" cy="52918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Registry analysis (Windows)</a:t>
            </a:r>
          </a:p>
          <a:p>
            <a:r>
              <a:rPr lang="en-US" dirty="0" smtClean="0"/>
              <a:t>File carving</a:t>
            </a:r>
          </a:p>
          <a:p>
            <a:pPr lvl="1"/>
            <a:r>
              <a:rPr lang="en-US" dirty="0" smtClean="0"/>
              <a:t>Recovery of deleted files</a:t>
            </a:r>
          </a:p>
          <a:p>
            <a:r>
              <a:rPr lang="en-US" dirty="0" smtClean="0"/>
              <a:t>Crack passwords/defeat encryption</a:t>
            </a:r>
          </a:p>
          <a:p>
            <a:r>
              <a:rPr lang="en-US" dirty="0" smtClean="0"/>
              <a:t>Examine log files</a:t>
            </a:r>
          </a:p>
          <a:p>
            <a:pPr lvl="1"/>
            <a:r>
              <a:rPr lang="en-US" dirty="0" smtClean="0"/>
              <a:t>Establish patterns/determine deviations from norms</a:t>
            </a:r>
          </a:p>
          <a:p>
            <a:r>
              <a:rPr lang="en-US" dirty="0" smtClean="0"/>
              <a:t>Run images in virtual machine</a:t>
            </a:r>
          </a:p>
          <a:p>
            <a:pPr lvl="1"/>
            <a:r>
              <a:rPr lang="en-US" dirty="0" smtClean="0"/>
              <a:t>Observe behavior</a:t>
            </a:r>
          </a:p>
          <a:p>
            <a:r>
              <a:rPr lang="en-US" dirty="0" smtClean="0"/>
              <a:t>Memory capture/analysis</a:t>
            </a:r>
          </a:p>
          <a:p>
            <a:pPr lvl="1"/>
            <a:r>
              <a:rPr lang="en-US" dirty="0" smtClean="0"/>
              <a:t>See what was running on the machine</a:t>
            </a:r>
          </a:p>
          <a:p>
            <a:pPr marL="0" lvl="1" indent="0">
              <a:buNone/>
            </a:pPr>
            <a:endParaRPr lang="en-US" sz="1900" dirty="0" smtClean="0">
              <a:hlinkClick r:id="rId3"/>
            </a:endParaRPr>
          </a:p>
          <a:p>
            <a:pPr marL="0" lvl="1" indent="0">
              <a:buNone/>
            </a:pPr>
            <a:r>
              <a:rPr lang="en-US" sz="1900" dirty="0" smtClean="0">
                <a:hlinkClick r:id="rId3"/>
              </a:rPr>
              <a:t>https://www.youtube.com/watch?v=Ej-Nr79bVjg</a:t>
            </a:r>
            <a:endParaRPr lang="en-US" sz="19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6769" t="14561" r="3016" b="46094"/>
          <a:stretch/>
        </p:blipFill>
        <p:spPr>
          <a:xfrm>
            <a:off x="5181600" y="1143000"/>
            <a:ext cx="3733800" cy="1371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8750"/>
          <a:stretch/>
        </p:blipFill>
        <p:spPr>
          <a:xfrm rot="5400000">
            <a:off x="5554134" y="3357428"/>
            <a:ext cx="3556305" cy="244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10" y="122237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Analysis </a:t>
            </a:r>
            <a:r>
              <a:rPr lang="en-US" b="1" dirty="0">
                <a:solidFill>
                  <a:srgbClr val="00B0F0"/>
                </a:solidFill>
              </a:rPr>
              <a:t>Techniques (cont.)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10" y="1265531"/>
            <a:ext cx="6324600" cy="47091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Web </a:t>
            </a:r>
            <a:r>
              <a:rPr lang="en-US" dirty="0" smtClean="0"/>
              <a:t>Browser Forensics</a:t>
            </a:r>
          </a:p>
          <a:p>
            <a:pPr lvl="1"/>
            <a:r>
              <a:rPr lang="en-US" dirty="0" smtClean="0"/>
              <a:t>History</a:t>
            </a:r>
            <a:r>
              <a:rPr lang="en-US" dirty="0"/>
              <a:t>, cache, stored passwords, cookies, </a:t>
            </a:r>
            <a:r>
              <a:rPr lang="en-US" dirty="0" smtClean="0"/>
              <a:t>etc.</a:t>
            </a:r>
          </a:p>
          <a:p>
            <a:r>
              <a:rPr lang="en-US" dirty="0" smtClean="0"/>
              <a:t>Examine hard drive using a Live CD</a:t>
            </a:r>
          </a:p>
          <a:p>
            <a:pPr lvl="1"/>
            <a:r>
              <a:rPr lang="en-US" dirty="0" smtClean="0"/>
              <a:t>Usually Linux distribution</a:t>
            </a:r>
          </a:p>
          <a:p>
            <a:pPr lvl="1"/>
            <a:r>
              <a:rPr lang="en-US" dirty="0" smtClean="0"/>
              <a:t>Examine hard drive without booting the machine</a:t>
            </a:r>
          </a:p>
          <a:p>
            <a:r>
              <a:rPr lang="en-US" dirty="0" smtClean="0"/>
              <a:t>Packet Capture Analysis</a:t>
            </a:r>
          </a:p>
          <a:p>
            <a:pPr lvl="1"/>
            <a:r>
              <a:rPr lang="en-US" dirty="0" smtClean="0"/>
              <a:t>Router span port or intrusion detection system</a:t>
            </a:r>
          </a:p>
          <a:p>
            <a:r>
              <a:rPr lang="en-US" dirty="0" smtClean="0"/>
              <a:t>Email Analysis</a:t>
            </a:r>
          </a:p>
          <a:p>
            <a:pPr lvl="1"/>
            <a:r>
              <a:rPr lang="en-US" dirty="0" smtClean="0"/>
              <a:t>Determine user activities</a:t>
            </a:r>
          </a:p>
          <a:p>
            <a:r>
              <a:rPr lang="en-US" dirty="0" smtClean="0"/>
              <a:t>Search for hidden or encrypted files, steganography, alternate data streams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547" y="4241169"/>
            <a:ext cx="2280718" cy="215527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49" y="1372573"/>
            <a:ext cx="1983413" cy="198341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380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2237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…how to prevent recovery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Writing over existing data with "junk"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Re-format the drive (7 times!?!?)</a:t>
            </a:r>
            <a:endParaRPr lang="en-US" dirty="0"/>
          </a:p>
          <a:p>
            <a:r>
              <a:rPr lang="en-US" dirty="0" smtClean="0"/>
              <a:t>Software “file-shredders”</a:t>
            </a:r>
          </a:p>
          <a:p>
            <a:r>
              <a:rPr lang="en-US" dirty="0"/>
              <a:t>Magnetically degaussing the hard drive with a </a:t>
            </a:r>
            <a:r>
              <a:rPr lang="en-US" dirty="0" err="1"/>
              <a:t>degausser</a:t>
            </a:r>
            <a:endParaRPr lang="en-US" dirty="0"/>
          </a:p>
          <a:p>
            <a:r>
              <a:rPr lang="en-US" dirty="0" smtClean="0"/>
              <a:t>Giving </a:t>
            </a:r>
            <a:r>
              <a:rPr lang="en-US" dirty="0"/>
              <a:t>the hard drive an acid bath.</a:t>
            </a:r>
          </a:p>
          <a:p>
            <a:r>
              <a:rPr lang="en-US" dirty="0" smtClean="0"/>
              <a:t>Damaging the </a:t>
            </a:r>
            <a:r>
              <a:rPr lang="en-US" dirty="0"/>
              <a:t>disk with </a:t>
            </a:r>
            <a:r>
              <a:rPr lang="en-US" dirty="0" smtClean="0"/>
              <a:t>fire…destruction is the only guarantee…</a:t>
            </a:r>
          </a:p>
          <a:p>
            <a:pPr marL="137160" indent="0">
              <a:buNone/>
            </a:pPr>
            <a:endParaRPr lang="en-US" sz="2000" dirty="0" smtClean="0"/>
          </a:p>
          <a:p>
            <a:pPr marL="137160" indent="0">
              <a:buNone/>
            </a:pPr>
            <a:r>
              <a:rPr lang="en-US" sz="1600" b="1" dirty="0" smtClean="0"/>
              <a:t>Part 1: </a:t>
            </a:r>
            <a:r>
              <a:rPr lang="en-US" sz="1600" b="1" dirty="0" smtClean="0">
                <a:hlinkClick r:id="rId3"/>
              </a:rPr>
              <a:t>https</a:t>
            </a:r>
            <a:r>
              <a:rPr lang="en-US" sz="1600" b="1" dirty="0">
                <a:hlinkClick r:id="rId3"/>
              </a:rPr>
              <a:t>://</a:t>
            </a:r>
            <a:r>
              <a:rPr lang="en-US" sz="1600" b="1" dirty="0" smtClean="0">
                <a:hlinkClick r:id="rId3"/>
              </a:rPr>
              <a:t>www.youtube.com/watch?v=4WIMSP_lMGs</a:t>
            </a:r>
            <a:r>
              <a:rPr lang="en-US" sz="1600" b="1" dirty="0" smtClean="0"/>
              <a:t> </a:t>
            </a:r>
          </a:p>
          <a:p>
            <a:pPr marL="137160" indent="0">
              <a:buNone/>
            </a:pPr>
            <a:r>
              <a:rPr lang="en-US" sz="1600" b="1" dirty="0" smtClean="0"/>
              <a:t>Part 2</a:t>
            </a:r>
            <a:r>
              <a:rPr lang="en-US" sz="1600" b="1" dirty="0"/>
              <a:t>: </a:t>
            </a:r>
            <a:r>
              <a:rPr lang="en-US" sz="1600" b="1" dirty="0">
                <a:hlinkClick r:id="rId4"/>
              </a:rPr>
              <a:t>https://</a:t>
            </a:r>
            <a:r>
              <a:rPr lang="en-US" sz="1600" b="1" dirty="0" smtClean="0">
                <a:hlinkClick r:id="rId4"/>
              </a:rPr>
              <a:t>www.youtube.com/watch?v=RDZyQ4WEb7Y</a:t>
            </a:r>
            <a:r>
              <a:rPr lang="en-US" sz="1600" b="1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 descr="https://encrypted-tbn3.gstatic.com/images?q=tbn:ANd9GcR-GJqPJc80fNj4u12H9DjY8sPJg4eqTiuePwY7LkZEYYhaz_n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593210"/>
            <a:ext cx="2133600" cy="1600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7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/>
          <p:cNvSpPr/>
          <p:nvPr/>
        </p:nvSpPr>
        <p:spPr>
          <a:xfrm>
            <a:off x="-1524000" y="1"/>
            <a:ext cx="12192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2133600" y="2201362"/>
            <a:ext cx="4876800" cy="708527"/>
          </a:xfrm>
          <a:prstGeom prst="rect">
            <a:avLst/>
          </a:prstGeom>
          <a:solidFill>
            <a:srgbClr val="333399"/>
          </a:solidFill>
          <a:ln w="76200">
            <a:solidFill>
              <a:srgbClr val="FFFF00"/>
            </a:solidFill>
          </a:ln>
        </p:spPr>
        <p:txBody>
          <a:bodyPr vert="horz" wrap="square" lIns="0" tIns="31115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070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2630" y="5791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www.youtube.com/watch?v=NUSuMWR88Bk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8060" t="14328" r="69500" b="36408"/>
          <a:stretch/>
        </p:blipFill>
        <p:spPr>
          <a:xfrm>
            <a:off x="914400" y="838200"/>
            <a:ext cx="7528496" cy="4648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54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What is Digital Forensics?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091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Digital Forensics</a:t>
            </a:r>
          </a:p>
          <a:p>
            <a:pPr lvl="1"/>
            <a:r>
              <a:rPr lang="en-US" dirty="0" smtClean="0"/>
              <a:t>The application of science to reconstruct </a:t>
            </a:r>
            <a:r>
              <a:rPr lang="en-US" dirty="0"/>
              <a:t>a sequence of events involving computers and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We can figure out </a:t>
            </a:r>
            <a:r>
              <a:rPr lang="en-US" i="1" dirty="0" smtClean="0"/>
              <a:t>after the fact</a:t>
            </a:r>
            <a:r>
              <a:rPr lang="en-US" dirty="0" smtClean="0"/>
              <a:t> what happened in an information system.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Forensics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http://www.ecompworld.com/pictures/data-recover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8"/>
          <a:stretch/>
        </p:blipFill>
        <p:spPr bwMode="auto">
          <a:xfrm>
            <a:off x="2514600" y="3466118"/>
            <a:ext cx="4999645" cy="295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5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9041"/>
            <a:ext cx="78867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00B0F0"/>
                </a:solidFill>
              </a:rPr>
              <a:t>Forensics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70916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Locard's</a:t>
            </a:r>
            <a:r>
              <a:rPr lang="en-US" dirty="0"/>
              <a:t> Exchange </a:t>
            </a:r>
            <a:r>
              <a:rPr lang="en-US" dirty="0" smtClean="0"/>
              <a:t>Principle</a:t>
            </a:r>
          </a:p>
          <a:p>
            <a:pPr lvl="1"/>
            <a:r>
              <a:rPr lang="en-US" dirty="0" smtClean="0"/>
              <a:t>Postulated by Edmond </a:t>
            </a:r>
            <a:r>
              <a:rPr lang="en-US" dirty="0" err="1" smtClean="0"/>
              <a:t>Locard</a:t>
            </a:r>
            <a:endParaRPr lang="en-US" dirty="0" smtClean="0"/>
          </a:p>
          <a:p>
            <a:pPr lvl="2"/>
            <a:r>
              <a:rPr lang="en-US" dirty="0" smtClean="0"/>
              <a:t>Director of the first crime laboratory in existence (Lyon, France)</a:t>
            </a:r>
          </a:p>
          <a:p>
            <a:pPr lvl="1"/>
            <a:r>
              <a:rPr lang="en-US" dirty="0" smtClean="0"/>
              <a:t>States that </a:t>
            </a:r>
            <a:r>
              <a:rPr lang="en-US" dirty="0"/>
              <a:t>e</a:t>
            </a:r>
            <a:r>
              <a:rPr lang="en-US" dirty="0" smtClean="0"/>
              <a:t>verywhere </a:t>
            </a:r>
            <a:r>
              <a:rPr lang="en-US" dirty="0"/>
              <a:t>you go</a:t>
            </a:r>
            <a:endParaRPr lang="en-US" dirty="0" smtClean="0"/>
          </a:p>
          <a:p>
            <a:pPr lvl="2"/>
            <a:r>
              <a:rPr lang="en-US" dirty="0"/>
              <a:t>You take something with you</a:t>
            </a:r>
            <a:endParaRPr lang="en-US" dirty="0" smtClean="0"/>
          </a:p>
          <a:p>
            <a:pPr marL="850392" lvl="2" indent="0">
              <a:buNone/>
            </a:pPr>
            <a:r>
              <a:rPr lang="en-US" dirty="0" smtClean="0"/>
              <a:t>-AND-</a:t>
            </a:r>
          </a:p>
          <a:p>
            <a:pPr lvl="2"/>
            <a:r>
              <a:rPr lang="en-US" dirty="0" smtClean="0"/>
              <a:t>You </a:t>
            </a:r>
            <a:r>
              <a:rPr lang="en-US" dirty="0"/>
              <a:t>leave something </a:t>
            </a:r>
            <a:r>
              <a:rPr lang="en-US" dirty="0" smtClean="0"/>
              <a:t>behind</a:t>
            </a:r>
          </a:p>
          <a:p>
            <a:pPr lvl="1"/>
            <a:r>
              <a:rPr lang="en-US" dirty="0"/>
              <a:t>Used in the world of traditional </a:t>
            </a:r>
            <a:r>
              <a:rPr lang="en-US" dirty="0" smtClean="0"/>
              <a:t>forensics</a:t>
            </a:r>
          </a:p>
          <a:p>
            <a:r>
              <a:rPr lang="en-US" dirty="0" smtClean="0"/>
              <a:t>Piece </a:t>
            </a:r>
            <a:r>
              <a:rPr lang="en-US" dirty="0"/>
              <a:t>the </a:t>
            </a:r>
            <a:r>
              <a:rPr lang="en-US" dirty="0" smtClean="0"/>
              <a:t>artifacts </a:t>
            </a:r>
            <a:r>
              <a:rPr lang="en-US" dirty="0"/>
              <a:t>together for </a:t>
            </a:r>
            <a:r>
              <a:rPr lang="en-US" dirty="0" smtClean="0"/>
              <a:t>attribution</a:t>
            </a:r>
          </a:p>
          <a:p>
            <a:r>
              <a:rPr lang="en-US" dirty="0" smtClean="0"/>
              <a:t>Collect </a:t>
            </a:r>
            <a:r>
              <a:rPr lang="en-US" dirty="0"/>
              <a:t>corroborating </a:t>
            </a:r>
            <a:r>
              <a:rPr lang="en-US" dirty="0" smtClean="0"/>
              <a:t>evidence</a:t>
            </a:r>
          </a:p>
          <a:p>
            <a:r>
              <a:rPr lang="en-US" b="1" u="sng" dirty="0" smtClean="0"/>
              <a:t>Applies to computer forensics as well</a:t>
            </a:r>
            <a:endParaRPr lang="en-US" b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Forensics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428836"/>
            <a:ext cx="2819400" cy="2831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08618" y="426082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Edmond </a:t>
            </a:r>
            <a:r>
              <a:rPr lang="en-US" dirty="0" err="1" smtClean="0"/>
              <a:t>Locard</a:t>
            </a:r>
            <a:r>
              <a:rPr lang="en-US" dirty="0" smtClean="0"/>
              <a:t> (1877-1966)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5029200"/>
            <a:ext cx="2133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“Every contact leaves a trace.” – </a:t>
            </a:r>
            <a:r>
              <a:rPr lang="en-US" dirty="0" err="1" smtClean="0"/>
              <a:t>Locard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12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Leaving a Trace: Examples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6858000" cy="5715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Visiting a website:</a:t>
            </a:r>
          </a:p>
          <a:p>
            <a:pPr lvl="1"/>
            <a:r>
              <a:rPr lang="en-US" sz="1800" dirty="0" smtClean="0"/>
              <a:t>You leave an entry in the web server log</a:t>
            </a:r>
          </a:p>
          <a:p>
            <a:pPr lvl="1"/>
            <a:r>
              <a:rPr lang="en-US" sz="1800" dirty="0" smtClean="0"/>
              <a:t>You take a cookie from the server</a:t>
            </a:r>
          </a:p>
          <a:p>
            <a:pPr lvl="1"/>
            <a:r>
              <a:rPr lang="en-US" sz="1800" dirty="0" smtClean="0"/>
              <a:t>Your browser caches a copy of the web page you visit</a:t>
            </a:r>
          </a:p>
          <a:p>
            <a:pPr lvl="1"/>
            <a:r>
              <a:rPr lang="en-US" sz="1800" dirty="0" smtClean="0"/>
              <a:t>Your browser keeps a history of the pages you’ve visited</a:t>
            </a:r>
          </a:p>
          <a:p>
            <a:r>
              <a:rPr lang="en-US" sz="2400" dirty="0" smtClean="0"/>
              <a:t>Message board injection attack:</a:t>
            </a:r>
          </a:p>
          <a:p>
            <a:pPr lvl="1"/>
            <a:r>
              <a:rPr lang="en-US" sz="1800" dirty="0" smtClean="0"/>
              <a:t>Recall that you brought down the class message board by posting a “message” that included bad JavaScript code</a:t>
            </a:r>
          </a:p>
          <a:p>
            <a:pPr lvl="1"/>
            <a:r>
              <a:rPr lang="en-US" sz="1800" dirty="0" smtClean="0"/>
              <a:t>The web server log lists the URL you requested in your GET request, and includes the JavaScript you injected</a:t>
            </a:r>
          </a:p>
          <a:p>
            <a:pPr lvl="1"/>
            <a:r>
              <a:rPr lang="en-US" sz="1800" dirty="0" smtClean="0"/>
              <a:t>The HTML source (view source) also shows the inject.</a:t>
            </a:r>
          </a:p>
          <a:p>
            <a:r>
              <a:rPr lang="en-US" sz="2400" dirty="0" smtClean="0"/>
              <a:t>Man-in-the-middle Attack:</a:t>
            </a:r>
          </a:p>
          <a:p>
            <a:pPr lvl="1"/>
            <a:r>
              <a:rPr lang="en-US" sz="1800" dirty="0" smtClean="0"/>
              <a:t>Recall that in class we intercepted communications between two members of the class (Student 1 &amp; 2).</a:t>
            </a:r>
          </a:p>
          <a:p>
            <a:pPr lvl="1"/>
            <a:r>
              <a:rPr lang="en-US" sz="1800" dirty="0" smtClean="0"/>
              <a:t>(Trace) Public keys were posted to the message board.</a:t>
            </a:r>
          </a:p>
          <a:p>
            <a:pPr lvl="1"/>
            <a:r>
              <a:rPr lang="en-US" sz="1800" dirty="0" smtClean="0"/>
              <a:t>(Taken Away) Private keys that matched the public keys used in the attack.</a:t>
            </a:r>
            <a:endParaRPr lang="en-US" sz="1800" b="1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0" y="1219200"/>
            <a:ext cx="1790700" cy="1457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16" t="14394" r="77325" b="20953"/>
          <a:stretch/>
        </p:blipFill>
        <p:spPr>
          <a:xfrm>
            <a:off x="6842760" y="2953500"/>
            <a:ext cx="2133600" cy="34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2252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“</a:t>
            </a:r>
            <a:r>
              <a:rPr lang="en-US" b="1" dirty="0">
                <a:solidFill>
                  <a:srgbClr val="00B0F0"/>
                </a:solidFill>
              </a:rPr>
              <a:t>Things </a:t>
            </a:r>
            <a:r>
              <a:rPr lang="en-US" b="1" dirty="0">
                <a:solidFill>
                  <a:srgbClr val="00B0F0"/>
                </a:solidFill>
              </a:rPr>
              <a:t>you leave” </a:t>
            </a:r>
            <a:r>
              <a:rPr lang="en-US" b="1" dirty="0" smtClean="0">
                <a:solidFill>
                  <a:srgbClr val="00B0F0"/>
                </a:solidFill>
              </a:rPr>
              <a:t>on </a:t>
            </a:r>
            <a:r>
              <a:rPr lang="en-US" b="1" dirty="0">
                <a:solidFill>
                  <a:srgbClr val="00B0F0"/>
                </a:solidFill>
              </a:rPr>
              <a:t>Remote Hosts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1" y="1384774"/>
            <a:ext cx="9159240" cy="4902055"/>
          </a:xfrm>
        </p:spPr>
        <p:txBody>
          <a:bodyPr>
            <a:noAutofit/>
          </a:bodyPr>
          <a:lstStyle/>
          <a:p>
            <a:r>
              <a:rPr lang="en-US" sz="2400" dirty="0" smtClean="0"/>
              <a:t>Secure Shell (SSH) is another way to go somewhere in the cyber world.</a:t>
            </a:r>
          </a:p>
          <a:p>
            <a:r>
              <a:rPr lang="en-US" sz="2400" dirty="0" smtClean="0"/>
              <a:t>What do you leave behind?</a:t>
            </a:r>
          </a:p>
          <a:p>
            <a:pPr lvl="1"/>
            <a:r>
              <a:rPr lang="en-US" sz="2000" dirty="0" smtClean="0"/>
              <a:t>Login attempts</a:t>
            </a:r>
          </a:p>
          <a:p>
            <a:pPr lvl="2"/>
            <a:r>
              <a:rPr lang="en-US" sz="1800" dirty="0" smtClean="0"/>
              <a:t>Every time you make an attempt it is logged</a:t>
            </a:r>
          </a:p>
          <a:p>
            <a:pPr lvl="2"/>
            <a:r>
              <a:rPr lang="en-US" sz="1800" dirty="0" smtClean="0"/>
              <a:t>On RONA, for example, there is a file /</a:t>
            </a:r>
            <a:r>
              <a:rPr lang="en-US" sz="1800" dirty="0" err="1" smtClean="0"/>
              <a:t>var</a:t>
            </a:r>
            <a:r>
              <a:rPr lang="en-US" sz="1800" dirty="0" smtClean="0"/>
              <a:t>/log/auth.log that the sysadmin has access to, that contains a log entry for every attempted login.</a:t>
            </a:r>
          </a:p>
          <a:p>
            <a:pPr lvl="2"/>
            <a:endParaRPr lang="en-US" sz="1800" dirty="0"/>
          </a:p>
          <a:p>
            <a:pPr lvl="2"/>
            <a:endParaRPr lang="en-US" sz="1800" dirty="0" smtClean="0"/>
          </a:p>
          <a:p>
            <a:pPr lvl="2"/>
            <a:endParaRPr lang="en-US" sz="1800" dirty="0"/>
          </a:p>
          <a:p>
            <a:pPr lvl="1"/>
            <a:r>
              <a:rPr lang="en-US" sz="2000" dirty="0" smtClean="0"/>
              <a:t>Commands executed</a:t>
            </a:r>
          </a:p>
          <a:p>
            <a:pPr lvl="2"/>
            <a:r>
              <a:rPr lang="en-US" sz="1800" dirty="0" smtClean="0"/>
              <a:t>Every command you execute is logged on RONA using a tool called ‘</a:t>
            </a:r>
            <a:r>
              <a:rPr lang="en-US" sz="1800" dirty="0" err="1" smtClean="0"/>
              <a:t>lastcomm</a:t>
            </a:r>
            <a:r>
              <a:rPr lang="en-US" sz="1800" dirty="0" smtClean="0"/>
              <a:t>’ that lists every command executed by any user.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555" t="46648" r="42095" b="45578"/>
          <a:stretch/>
        </p:blipFill>
        <p:spPr>
          <a:xfrm>
            <a:off x="95249" y="3581400"/>
            <a:ext cx="8953502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833" t="23958" r="49415" b="66667"/>
          <a:stretch/>
        </p:blipFill>
        <p:spPr>
          <a:xfrm>
            <a:off x="1790699" y="5486400"/>
            <a:ext cx="556260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7" y="139807"/>
            <a:ext cx="87630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Things That Stay with </a:t>
            </a:r>
            <a:r>
              <a:rPr lang="en-US" b="1" dirty="0" smtClean="0">
                <a:solidFill>
                  <a:srgbClr val="00B0F0"/>
                </a:solidFill>
              </a:rPr>
              <a:t>on </a:t>
            </a:r>
            <a:r>
              <a:rPr lang="en-US" b="1" dirty="0">
                <a:solidFill>
                  <a:srgbClr val="00B0F0"/>
                </a:solidFill>
              </a:rPr>
              <a:t>Your Machine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00" y="1300875"/>
            <a:ext cx="5011615" cy="4749654"/>
          </a:xfrm>
        </p:spPr>
        <p:txBody>
          <a:bodyPr>
            <a:noAutofit/>
          </a:bodyPr>
          <a:lstStyle/>
          <a:p>
            <a:r>
              <a:rPr lang="en-US" sz="2400" dirty="0" smtClean="0"/>
              <a:t>Browser cache</a:t>
            </a:r>
            <a:endParaRPr lang="en-US" sz="1800" dirty="0"/>
          </a:p>
          <a:p>
            <a:pPr lvl="1"/>
            <a:r>
              <a:rPr lang="en-US" sz="1800" dirty="0" smtClean="0"/>
              <a:t>Copies of web pages saved to your computer’s memory for speedy loading.</a:t>
            </a:r>
          </a:p>
          <a:p>
            <a:r>
              <a:rPr lang="en-US" sz="2200" dirty="0" smtClean="0"/>
              <a:t>Recently accessed files</a:t>
            </a:r>
          </a:p>
          <a:p>
            <a:r>
              <a:rPr lang="en-US" sz="2200" dirty="0" smtClean="0"/>
              <a:t>Meta-data in documents</a:t>
            </a:r>
          </a:p>
          <a:p>
            <a:pPr lvl="1"/>
            <a:r>
              <a:rPr lang="en-US" sz="1800" dirty="0" smtClean="0"/>
              <a:t>Name of document author, e-mail, etc.</a:t>
            </a:r>
          </a:p>
          <a:p>
            <a:r>
              <a:rPr lang="en-US" sz="2200" dirty="0" smtClean="0"/>
              <a:t>Networks you’ve been on</a:t>
            </a:r>
          </a:p>
          <a:p>
            <a:pPr lvl="1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1111" b="21111"/>
          <a:stretch/>
        </p:blipFill>
        <p:spPr>
          <a:xfrm>
            <a:off x="5148987" y="2187575"/>
            <a:ext cx="3692769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4561" r="3016" b="46094"/>
          <a:stretch/>
        </p:blipFill>
        <p:spPr>
          <a:xfrm>
            <a:off x="124619" y="4038600"/>
            <a:ext cx="8916856" cy="203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“Recycle Bin”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79" y="5562600"/>
            <a:ext cx="8016240" cy="950103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www.youtube.com/watch?v=EWOIf0_tCnk</a:t>
            </a:r>
            <a:r>
              <a:rPr lang="en-US" sz="2400" dirty="0" smtClean="0"/>
              <a:t> 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18" y="1469000"/>
            <a:ext cx="7859963" cy="392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397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60407" y="3581400"/>
            <a:ext cx="1431534" cy="15830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80014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“Delete” Doesn’t Always Mean </a:t>
            </a:r>
            <a:r>
              <a:rPr lang="en-US" sz="4000" b="1" dirty="0" smtClean="0">
                <a:solidFill>
                  <a:srgbClr val="00B0F0"/>
                </a:solidFill>
              </a:rPr>
              <a:t>Forever!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" y="3467574"/>
            <a:ext cx="6637020" cy="23517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When information is stored on your computer it is stored in a “chunks” or “blocks” of data.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43000"/>
            <a:ext cx="87630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985" y="3689015"/>
            <a:ext cx="1233499" cy="12334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9859" y="4882061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Wiping Program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7620" y="4114800"/>
            <a:ext cx="9159240" cy="2351751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An </a:t>
            </a:r>
            <a:r>
              <a:rPr lang="en-US" sz="1800" dirty="0" err="1" smtClean="0">
                <a:solidFill>
                  <a:srgbClr val="FFFF00"/>
                </a:solidFill>
              </a:rPr>
              <a:t>i</a:t>
            </a:r>
            <a:r>
              <a:rPr lang="en-US" sz="1800" dirty="0" smtClean="0">
                <a:solidFill>
                  <a:srgbClr val="FFFF00"/>
                </a:solidFill>
              </a:rPr>
              <a:t>-node</a:t>
            </a:r>
            <a:r>
              <a:rPr lang="en-US" sz="1800" dirty="0" smtClean="0"/>
              <a:t> table specifies:</a:t>
            </a:r>
          </a:p>
          <a:p>
            <a:pPr lvl="1"/>
            <a:r>
              <a:rPr lang="en-US" sz="1400" dirty="0" smtClean="0"/>
              <a:t>The offset (or beginning location of the block)</a:t>
            </a:r>
          </a:p>
          <a:p>
            <a:pPr lvl="1"/>
            <a:r>
              <a:rPr lang="en-US" sz="1400" dirty="0" smtClean="0"/>
              <a:t>The block size (which gives the end of the block)</a:t>
            </a:r>
          </a:p>
          <a:p>
            <a:pPr lvl="1"/>
            <a:r>
              <a:rPr lang="en-US" sz="1400" dirty="0" smtClean="0"/>
              <a:t>File Addresses</a:t>
            </a:r>
          </a:p>
          <a:p>
            <a:pPr lvl="1"/>
            <a:r>
              <a:rPr lang="en-US" sz="1400" dirty="0" smtClean="0"/>
              <a:t>Etc.</a:t>
            </a:r>
          </a:p>
          <a:p>
            <a:r>
              <a:rPr lang="en-US" sz="1800" dirty="0" smtClean="0"/>
              <a:t>Deleting a file simply removes the </a:t>
            </a:r>
            <a:r>
              <a:rPr lang="en-US" sz="1800" dirty="0" err="1" smtClean="0">
                <a:solidFill>
                  <a:srgbClr val="FFFF00"/>
                </a:solidFill>
              </a:rPr>
              <a:t>i</a:t>
            </a:r>
            <a:r>
              <a:rPr lang="en-US" sz="1800" dirty="0" smtClean="0">
                <a:solidFill>
                  <a:srgbClr val="FFFF00"/>
                </a:solidFill>
              </a:rPr>
              <a:t>-node</a:t>
            </a:r>
            <a:r>
              <a:rPr lang="en-US" sz="1800" dirty="0" smtClean="0"/>
              <a:t> information and returns the bytes in the data block from being “assigned” to being “unassigned”.</a:t>
            </a:r>
          </a:p>
          <a:p>
            <a:r>
              <a:rPr lang="en-US" sz="1800" dirty="0" smtClean="0"/>
              <a:t>Unless further work overwrites the data in the data block, the original “deleted” information is still there and can be retrieved during Digital Forensics.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613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CSS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00B0F0"/>
      </a:hlink>
      <a:folHlink>
        <a:srgbClr val="00B0F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CS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USNA Slide Template 1">
  <a:themeElements>
    <a:clrScheme name="Custom 6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NA Slide Template 1" id="{857A110D-ECC9-48E0-B72E-4752B9C54FAD}" vid="{2EA20FB0-2F95-4085-9741-D2CDDCCC160A}"/>
    </a:ext>
  </a:extLst>
</a:theme>
</file>

<file path=ppt/theme/theme6.xml><?xml version="1.0" encoding="utf-8"?>
<a:theme xmlns:a="http://schemas.openxmlformats.org/drawingml/2006/main" name="1_USNA Slide Template 1">
  <a:themeElements>
    <a:clrScheme name="Custom 6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NA Slide Template 1" id="{857A110D-ECC9-48E0-B72E-4752B9C54FAD}" vid="{2EA20FB0-2F95-4085-9741-D2CDDCCC160A}"/>
    </a:ext>
  </a:extLst>
</a:theme>
</file>

<file path=ppt/theme/theme7.xml><?xml version="1.0" encoding="utf-8"?>
<a:theme xmlns:a="http://schemas.openxmlformats.org/drawingml/2006/main" name="3_USNA Slide Template 1">
  <a:themeElements>
    <a:clrScheme name="Custom 6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NA Slide Template 1" id="{857A110D-ECC9-48E0-B72E-4752B9C54FAD}" vid="{2EA20FB0-2F95-4085-9741-D2CDDCCC160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CCSS</Template>
  <TotalTime>3927</TotalTime>
  <Words>1077</Words>
  <Application>Microsoft Office PowerPoint</Application>
  <PresentationFormat>On-screen Show (4:3)</PresentationFormat>
  <Paragraphs>218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Arial</vt:lpstr>
      <vt:lpstr>Book Antiqua</vt:lpstr>
      <vt:lpstr>Calibri</vt:lpstr>
      <vt:lpstr>Calibri Light</vt:lpstr>
      <vt:lpstr>Lucida Sans</vt:lpstr>
      <vt:lpstr>Wingdings</vt:lpstr>
      <vt:lpstr>Wingdings 2</vt:lpstr>
      <vt:lpstr>Wingdings 3</vt:lpstr>
      <vt:lpstr>CCSS</vt:lpstr>
      <vt:lpstr>1_Apex</vt:lpstr>
      <vt:lpstr>2_Apex</vt:lpstr>
      <vt:lpstr>4_CCSS</vt:lpstr>
      <vt:lpstr>USNA Slide Template 1</vt:lpstr>
      <vt:lpstr>1_USNA Slide Template 1</vt:lpstr>
      <vt:lpstr>3_USNA Slide Template 1</vt:lpstr>
      <vt:lpstr>Digital Forensics USNA SY110 </vt:lpstr>
      <vt:lpstr>PowerPoint Presentation</vt:lpstr>
      <vt:lpstr>What is Digital Forensics?</vt:lpstr>
      <vt:lpstr> Forensics</vt:lpstr>
      <vt:lpstr>Leaving a Trace: Examples</vt:lpstr>
      <vt:lpstr>“Things you leave” on Remote Hosts</vt:lpstr>
      <vt:lpstr>Things That Stay with on Your Machine</vt:lpstr>
      <vt:lpstr>“Recycle Bin”</vt:lpstr>
      <vt:lpstr>“Delete” Doesn’t Always Mean Forever!</vt:lpstr>
      <vt:lpstr>Deletion Example:  11010001001010 is a .doc file saved to your harddrive</vt:lpstr>
      <vt:lpstr>Categories of Computer Forensics</vt:lpstr>
      <vt:lpstr>The Process</vt:lpstr>
      <vt:lpstr>Acquisition</vt:lpstr>
      <vt:lpstr>Analysis</vt:lpstr>
      <vt:lpstr>Reporting</vt:lpstr>
      <vt:lpstr>Analysis Techniques</vt:lpstr>
      <vt:lpstr>Analysis Techniques (cont.)</vt:lpstr>
      <vt:lpstr>…how to prevent recovery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Scripting</dc:title>
  <dc:creator>Charles D. Spera</dc:creator>
  <cp:lastModifiedBy>Kiehl, Brian LCDR USN USNA Annapolis</cp:lastModifiedBy>
  <cp:revision>228</cp:revision>
  <cp:lastPrinted>2018-10-31T13:29:45Z</cp:lastPrinted>
  <dcterms:created xsi:type="dcterms:W3CDTF">2006-08-16T00:00:00Z</dcterms:created>
  <dcterms:modified xsi:type="dcterms:W3CDTF">2019-10-30T14:52:14Z</dcterms:modified>
</cp:coreProperties>
</file>