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9"/>
  </p:notesMasterIdLst>
  <p:handoutMasterIdLst>
    <p:handoutMasterId r:id="rId30"/>
  </p:handoutMasterIdLst>
  <p:sldIdLst>
    <p:sldId id="298" r:id="rId7"/>
    <p:sldId id="291" r:id="rId8"/>
    <p:sldId id="265" r:id="rId9"/>
    <p:sldId id="280" r:id="rId10"/>
    <p:sldId id="287" r:id="rId11"/>
    <p:sldId id="288" r:id="rId12"/>
    <p:sldId id="289" r:id="rId13"/>
    <p:sldId id="290" r:id="rId14"/>
    <p:sldId id="269" r:id="rId15"/>
    <p:sldId id="283" r:id="rId16"/>
    <p:sldId id="292" r:id="rId17"/>
    <p:sldId id="267" r:id="rId18"/>
    <p:sldId id="268" r:id="rId19"/>
    <p:sldId id="293" r:id="rId20"/>
    <p:sldId id="294" r:id="rId21"/>
    <p:sldId id="295" r:id="rId22"/>
    <p:sldId id="296" r:id="rId23"/>
    <p:sldId id="276" r:id="rId24"/>
    <p:sldId id="277" r:id="rId25"/>
    <p:sldId id="278" r:id="rId26"/>
    <p:sldId id="279" r:id="rId27"/>
    <p:sldId id="29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B8D0F88-0EE5-4551-9A3D-58133D22F2D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3802AF5-E270-493C-ADB1-764AA221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931995-6CB3-41FC-B7ED-870089D93F3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9A4C1DB-DDE1-4DA9-8CBE-A12D5EB3C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D94DF-15D5-4519-ACAD-A42206BA2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9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1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5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2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9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DED-BD71-444F-A414-3E0971636698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Phases of a Cyber Attack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04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6B11-135B-4638-88CA-8A1E11D32D72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3AAB-4F3D-439E-8B28-4632AA3B280E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Phases of a Cyber Attack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514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1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8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7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7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2329-2C17-43AD-A574-18D32C02449A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16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9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00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7F8-062A-4EB7-82C7-47E5C5C63E5F}" type="datetime1">
              <a:rPr lang="en-US" smtClean="0"/>
              <a:t>11/4/2019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0858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6D2E-86EB-4155-B3D4-857EA51EB778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8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289-C22E-40AD-93E8-462F1B1E6059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0A4-A91D-4B67-9DEE-D0095F7B2574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3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06C-59F2-43D8-8BD1-FFCCAD2A50DB}" type="datetime1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54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1EC-7758-4CB5-92A0-0F9899584668}" type="datetime1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7354-305E-43C8-BD93-EF491C41A5E8}" type="datetime1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A857-B991-4A6C-9288-8960FCB04AAD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F771-2A90-4F07-A117-FB514970C0D2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0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D1E-F15A-4AA7-8B4A-D1A649E520AA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ECD4-F22C-488D-BFE5-4A955FBA759C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8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6539-B115-4F05-B268-17CC02E0BBC3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26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269B3F3-00EE-4209-97B5-FCBF0929BF2B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27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F031EC9-CB9A-43A3-9D50-EE5E5675E102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06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CE0252D-881F-43B8-8122-1F920B475AB1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4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B9C4EA7-EF7C-4E47-9948-72ECC50E0C12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9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3E83491-B2C9-43AD-BA64-3E6B51CEE1A6}" type="datetime1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3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4121B35-0541-4877-AC30-B6AFB1FB5147}" type="datetime1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3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38-C47E-4652-B1EB-047477A7B93B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CCACE9B-37CB-400B-982D-E758120B7369}" type="datetime1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75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FCD05FE-1309-4CCB-AEFA-06DCE51B894B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31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412B378-ED88-441C-AFE8-06CB81D0416F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3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520A4B2-9EC6-4380-8322-06B206AD3F88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9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95E72B1-7359-4537-9BA0-AF7FDEBA1606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2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6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82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62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2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05D2-C4BD-433E-BC18-9B9FC0AF4880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81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73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24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8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2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D89DED-BD71-444F-A414-3E0971636698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Phases of a Cyber Attack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59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F22329-2C17-43AD-A574-18D32C02449A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6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8AA857-B991-4A6C-9288-8960FCB04AAD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7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FCE38-C47E-4652-B1EB-047477A7B93B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4ED-D443-49D9-9D47-DB9DDF319411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D605D2-C4BD-433E-BC18-9B9FC0AF4880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70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3224ED-D443-49D9-9D47-DB9DDF319411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55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EC4195-D686-44D3-9413-3640F9F2FD92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8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CA707D-EFC5-46A2-A6AA-021A0A7798F7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14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7D52C1-9988-43EA-BF3C-05DDE1522DCA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9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86B11-135B-4638-88CA-8A1E11D32D72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223AAB-4F3D-439E-8B28-4632AA3B280E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Phases of a Cyber Attack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4195-D686-44D3-9413-3640F9F2FD92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707D-EFC5-46A2-A6AA-021A0A7798F7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52C1-9988-43EA-BF3C-05DDE1522DCA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3B56EB-31ED-418C-AB5E-883D3CF6949F}" type="datetime1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Phases of a Cyber Attack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1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11/4/2019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01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F860E5-0673-4182-A7D2-DA5372CE7672}" type="datetime1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4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29718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Cyber Operations: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Reconnaissance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USNA SY110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0" y="5980924"/>
            <a:ext cx="2819400" cy="838200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LCDR Brian Kiehl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Leahy 101  |  410.293.0953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kiehl@usna.edu</a:t>
            </a:r>
          </a:p>
        </p:txBody>
      </p:sp>
    </p:spTree>
    <p:extLst>
      <p:ext uri="{BB962C8B-B14F-4D97-AF65-F5344CB8AC3E}">
        <p14:creationId xmlns:p14="http://schemas.microsoft.com/office/powerpoint/2010/main" val="23473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984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 More Realistic 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4" descr="http://rona.cs.usna.edu/~wcbrown/si110/resources/diagram/conceptualHost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862783" cy="373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55046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We use this to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make an SSH connection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from the webserver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to the target host, which is allowed since both parties are inside the firewall.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3. Now we have some degree of access to our target host. Subsequent steps in the attack would have to take advantage of that to pursue the ultimate goal of stealing a copy of the file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ourier New" pitchFamily="49" charset="0"/>
              </a:rPr>
              <a:t>secret.txt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6002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ea typeface="Times New Roman" pitchFamily="18" charset="0"/>
                <a:cs typeface="Times New Roman" pitchFamily="18" charset="0"/>
              </a:rPr>
              <a:t>Notional Attack: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send port 80 traffic 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into the network (which the firewall allows) to the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webserver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with some carefully crafted content that exploits a bug in the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webserver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, ultimately allowing us to execute commands on it.</a:t>
            </a:r>
            <a:endParaRPr lang="en-US" sz="20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984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 More Realistic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Phases of a Cyber Attack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 descr="http://rona.cs.usna.edu/~wcbrown/si110/resources/diagram/conceptualHost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3" y="1229003"/>
            <a:ext cx="4565062" cy="350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011" y="473420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The attacker had no way to SSH on port 22 from the outside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  But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the firewall allowed port 80 traffic in – to the webserver.  Once in the webserver, the attacker “pivots” from the webserver to the target host.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60020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ea typeface="Times New Roman" pitchFamily="18" charset="0"/>
                <a:cs typeface="Times New Roman" pitchFamily="18" charset="0"/>
              </a:rPr>
              <a:t>Pivoting: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This type of attack is referred to as a “pivot” attack, because the attacker pivots from one host to another (either because the first host was more accessible from the outside, or because it was more vulnerable for some other reason)</a:t>
            </a:r>
            <a:r>
              <a:rPr lang="en-US" sz="2000" b="1" u="sng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24063" y="6013756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But how did the attacker know he could get in on port 80, and subsequently SSH using port 22 into the target host?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Phases of an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115" y="1052513"/>
            <a:ext cx="6789821" cy="57292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Reconnaissance</a:t>
            </a:r>
          </a:p>
          <a:p>
            <a:pPr lvl="1"/>
            <a:r>
              <a:rPr lang="en-US" dirty="0" smtClean="0"/>
              <a:t>Discover the information necessary to gain access to the target</a:t>
            </a:r>
          </a:p>
          <a:p>
            <a:pPr lvl="2"/>
            <a:r>
              <a:rPr lang="en-US" dirty="0" smtClean="0"/>
              <a:t>What traffic does the firewall let through?</a:t>
            </a:r>
          </a:p>
          <a:p>
            <a:pPr lvl="2"/>
            <a:r>
              <a:rPr lang="en-US" dirty="0" smtClean="0"/>
              <a:t>What hosts are on the network?</a:t>
            </a:r>
          </a:p>
          <a:p>
            <a:pPr lvl="2"/>
            <a:r>
              <a:rPr lang="en-US" dirty="0" smtClean="0"/>
              <a:t>What services are running?</a:t>
            </a:r>
          </a:p>
          <a:p>
            <a:r>
              <a:rPr lang="en-US" b="1" dirty="0">
                <a:solidFill>
                  <a:srgbClr val="0070C0"/>
                </a:solidFill>
              </a:rPr>
              <a:t>Infiltration &amp; Maneuver</a:t>
            </a:r>
          </a:p>
          <a:p>
            <a:pPr lvl="1"/>
            <a:r>
              <a:rPr lang="en-US" dirty="0" smtClean="0"/>
              <a:t>Gain </a:t>
            </a:r>
            <a:r>
              <a:rPr lang="en-US" dirty="0"/>
              <a:t>the </a:t>
            </a:r>
            <a:r>
              <a:rPr lang="en-US" dirty="0" smtClean="0"/>
              <a:t>accesses needed to </a:t>
            </a:r>
            <a:r>
              <a:rPr lang="en-US" dirty="0"/>
              <a:t>achieve </a:t>
            </a:r>
            <a:r>
              <a:rPr lang="en-US" dirty="0" smtClean="0"/>
              <a:t>your goal</a:t>
            </a:r>
          </a:p>
          <a:p>
            <a:pPr lvl="2"/>
            <a:r>
              <a:rPr lang="en-US" dirty="0" smtClean="0"/>
              <a:t>Get into the network, infiltrate the target host, and escalate privileges necessary for the attack.</a:t>
            </a:r>
          </a:p>
          <a:p>
            <a:r>
              <a:rPr lang="en-US" b="1" dirty="0">
                <a:solidFill>
                  <a:srgbClr val="0070C0"/>
                </a:solidFill>
              </a:rPr>
              <a:t>Exfiltration &amp; Maintaining Access</a:t>
            </a:r>
          </a:p>
          <a:p>
            <a:pPr lvl="1"/>
            <a:r>
              <a:rPr lang="en-US" dirty="0" smtClean="0"/>
              <a:t>In this phase, the attacker takes the action that actually violates a Pillar of Cybersecurity.</a:t>
            </a:r>
          </a:p>
          <a:p>
            <a:pPr lvl="1"/>
            <a:r>
              <a:rPr lang="en-US" dirty="0" smtClean="0"/>
              <a:t>The attacker takes whatever steps are necessary to cover his tracks.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48" y="1316831"/>
            <a:ext cx="2399104" cy="1481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3124200"/>
            <a:ext cx="23368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39" t="3007" r="47552" b="50373"/>
          <a:stretch/>
        </p:blipFill>
        <p:spPr>
          <a:xfrm>
            <a:off x="6642100" y="5215731"/>
            <a:ext cx="236220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23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Reconnaissance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35075"/>
            <a:ext cx="60579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Goal: identify possible targets and vulnerabilities</a:t>
            </a:r>
          </a:p>
          <a:p>
            <a:r>
              <a:rPr lang="en-US" i="1" dirty="0" smtClean="0"/>
              <a:t>Any</a:t>
            </a:r>
            <a:r>
              <a:rPr lang="en-US" dirty="0" smtClean="0"/>
              <a:t> </a:t>
            </a:r>
            <a:r>
              <a:rPr lang="en-US" dirty="0"/>
              <a:t>information gathered </a:t>
            </a:r>
            <a:r>
              <a:rPr lang="en-US" dirty="0" smtClean="0"/>
              <a:t>may prove crucial to discovering a critical vulnerability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Two </a:t>
            </a:r>
            <a:r>
              <a:rPr lang="en-US" b="1" dirty="0">
                <a:solidFill>
                  <a:srgbClr val="FFC000"/>
                </a:solidFill>
              </a:rPr>
              <a:t>M</a:t>
            </a:r>
            <a:r>
              <a:rPr lang="en-US" b="1" dirty="0" smtClean="0">
                <a:solidFill>
                  <a:srgbClr val="FFC000"/>
                </a:solidFill>
              </a:rPr>
              <a:t>ethods: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Passive</a:t>
            </a:r>
          </a:p>
          <a:p>
            <a:pPr lvl="2"/>
            <a:r>
              <a:rPr lang="en-US" dirty="0"/>
              <a:t>Gathering information without alerting the subject of the </a:t>
            </a:r>
            <a:r>
              <a:rPr lang="en-US" dirty="0" smtClean="0"/>
              <a:t>surveillance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Active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netcat</a:t>
            </a:r>
            <a:r>
              <a:rPr lang="en-US" sz="1800" dirty="0" smtClean="0"/>
              <a:t>, </a:t>
            </a:r>
            <a:r>
              <a:rPr lang="en-US" sz="1800" dirty="0" smtClean="0"/>
              <a:t>port scanning, etc</a:t>
            </a:r>
            <a:r>
              <a:rPr lang="en-US" sz="1800" dirty="0" smtClean="0"/>
              <a:t>.)</a:t>
            </a:r>
            <a:endParaRPr lang="en-US" dirty="0" smtClean="0"/>
          </a:p>
          <a:p>
            <a:pPr lvl="2"/>
            <a:r>
              <a:rPr lang="en-US" dirty="0" smtClean="0"/>
              <a:t>Gathering information using techniques that may alert the target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42" y="1447800"/>
            <a:ext cx="3069557" cy="293609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6097379" y="4629834"/>
            <a:ext cx="67502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4535269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Minimize interaction with target network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6097378" y="5724618"/>
            <a:ext cx="67502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4222" y="5629747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Interacting with target network directly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67" y="3962400"/>
            <a:ext cx="485775" cy="273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1492" y="3886200"/>
            <a:ext cx="2362200" cy="3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 friends</a:t>
            </a:r>
            <a:endParaRPr lang="en-US" dirty="0"/>
          </a:p>
        </p:txBody>
      </p:sp>
      <p:pic>
        <p:nvPicPr>
          <p:cNvPr id="1026" name="Picture 2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50" y="3733800"/>
            <a:ext cx="715600" cy="7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062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Reconnaissance Phase: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Critical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551087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Network </a:t>
            </a:r>
            <a:r>
              <a:rPr lang="en-US" b="1" dirty="0" smtClean="0">
                <a:solidFill>
                  <a:srgbClr val="0070C0"/>
                </a:solidFill>
              </a:rPr>
              <a:t>Information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subnet mask</a:t>
            </a:r>
          </a:p>
          <a:p>
            <a:pPr lvl="1"/>
            <a:r>
              <a:rPr lang="en-US" dirty="0"/>
              <a:t>network topology</a:t>
            </a:r>
          </a:p>
          <a:p>
            <a:pPr lvl="1"/>
            <a:r>
              <a:rPr lang="en-US" dirty="0"/>
              <a:t>domain names</a:t>
            </a:r>
          </a:p>
          <a:p>
            <a:r>
              <a:rPr lang="en-US" b="1" dirty="0">
                <a:solidFill>
                  <a:srgbClr val="0070C0"/>
                </a:solidFill>
              </a:rPr>
              <a:t>Host Information</a:t>
            </a:r>
          </a:p>
          <a:p>
            <a:pPr lvl="1"/>
            <a:r>
              <a:rPr lang="en-US" dirty="0"/>
              <a:t>user names</a:t>
            </a:r>
          </a:p>
          <a:p>
            <a:pPr lvl="1"/>
            <a:r>
              <a:rPr lang="en-US" dirty="0"/>
              <a:t>group names</a:t>
            </a:r>
          </a:p>
          <a:p>
            <a:pPr lvl="1"/>
            <a:r>
              <a:rPr lang="en-US" dirty="0"/>
              <a:t>architecture type (</a:t>
            </a:r>
            <a:r>
              <a:rPr lang="en-US" i="1" dirty="0"/>
              <a:t>e.g.</a:t>
            </a:r>
            <a:r>
              <a:rPr lang="en-US" dirty="0"/>
              <a:t> x86 vs SPARC)</a:t>
            </a:r>
          </a:p>
          <a:p>
            <a:pPr lvl="1"/>
            <a:r>
              <a:rPr lang="en-US" dirty="0"/>
              <a:t>operating system family and version</a:t>
            </a:r>
          </a:p>
          <a:p>
            <a:pPr lvl="1"/>
            <a:r>
              <a:rPr lang="en-US" dirty="0"/>
              <a:t>TCP and UDP services running with versions</a:t>
            </a:r>
          </a:p>
          <a:p>
            <a:r>
              <a:rPr lang="en-US" b="1" dirty="0">
                <a:solidFill>
                  <a:srgbClr val="0070C0"/>
                </a:solidFill>
              </a:rPr>
              <a:t>Security Policies</a:t>
            </a:r>
          </a:p>
          <a:p>
            <a:pPr lvl="1"/>
            <a:r>
              <a:rPr lang="en-US" dirty="0"/>
              <a:t>password complexity requirements</a:t>
            </a:r>
          </a:p>
          <a:p>
            <a:pPr lvl="1"/>
            <a:r>
              <a:rPr lang="en-US" dirty="0"/>
              <a:t>password change frequency</a:t>
            </a:r>
          </a:p>
          <a:p>
            <a:pPr lvl="1"/>
            <a:r>
              <a:rPr lang="en-US" dirty="0"/>
              <a:t>expired/disabled account retention</a:t>
            </a:r>
          </a:p>
          <a:p>
            <a:pPr lvl="1"/>
            <a:r>
              <a:rPr lang="en-US" dirty="0"/>
              <a:t>physical security (</a:t>
            </a:r>
            <a:r>
              <a:rPr lang="en-US" i="1" dirty="0"/>
              <a:t>e.g.</a:t>
            </a:r>
            <a:r>
              <a:rPr lang="en-US" dirty="0"/>
              <a:t> locks, ID badges, etc.)</a:t>
            </a:r>
          </a:p>
          <a:p>
            <a:pPr lvl="1"/>
            <a:r>
              <a:rPr lang="en-US" dirty="0"/>
              <a:t>firewalls</a:t>
            </a:r>
          </a:p>
          <a:p>
            <a:pPr lvl="1"/>
            <a:r>
              <a:rPr lang="en-US" dirty="0"/>
              <a:t>intrusion detection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524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Human Information</a:t>
            </a:r>
          </a:p>
          <a:p>
            <a:pPr lvl="1"/>
            <a:r>
              <a:rPr lang="en-US" dirty="0"/>
              <a:t>home address</a:t>
            </a:r>
          </a:p>
          <a:p>
            <a:pPr lvl="1"/>
            <a:r>
              <a:rPr lang="en-US" dirty="0"/>
              <a:t>home telephone number</a:t>
            </a:r>
          </a:p>
          <a:p>
            <a:pPr lvl="1"/>
            <a:r>
              <a:rPr lang="en-US" dirty="0"/>
              <a:t>frequent hangouts (physical and online)</a:t>
            </a:r>
          </a:p>
          <a:p>
            <a:pPr lvl="1"/>
            <a:r>
              <a:rPr lang="en-US" dirty="0"/>
              <a:t>computer knowledge</a:t>
            </a:r>
          </a:p>
          <a:p>
            <a:pPr lvl="1"/>
            <a:r>
              <a:rPr lang="en-US" dirty="0"/>
              <a:t>hobbies and interests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97062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75" y="3771900"/>
            <a:ext cx="3286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Passive Recon: </a:t>
            </a:r>
            <a:r>
              <a:rPr lang="en-US" b="1" dirty="0" err="1">
                <a:solidFill>
                  <a:srgbClr val="00B0F0"/>
                </a:solidFill>
              </a:rPr>
              <a:t>Footprinting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84" y="1219200"/>
            <a:ext cx="69342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Passive Reconnaissance: </a:t>
            </a:r>
          </a:p>
          <a:p>
            <a:pPr lvl="1"/>
            <a:r>
              <a:rPr lang="en-US" b="1" dirty="0" smtClean="0"/>
              <a:t>Gathering information </a:t>
            </a:r>
            <a:r>
              <a:rPr lang="en-US" b="1" dirty="0"/>
              <a:t>in a manner </a:t>
            </a:r>
            <a:r>
              <a:rPr lang="en-US" b="1" dirty="0" smtClean="0"/>
              <a:t>that is unlikely </a:t>
            </a:r>
            <a:r>
              <a:rPr lang="en-US" b="1" dirty="0"/>
              <a:t>to alert the </a:t>
            </a:r>
            <a:r>
              <a:rPr lang="en-US" b="1" dirty="0" smtClean="0"/>
              <a:t>target</a:t>
            </a:r>
            <a:endParaRPr lang="en-US" dirty="0" smtClean="0"/>
          </a:p>
          <a:p>
            <a:pPr lvl="1"/>
            <a:r>
              <a:rPr lang="en-US" dirty="0" smtClean="0"/>
              <a:t>In Cyber Realm:, </a:t>
            </a:r>
            <a:r>
              <a:rPr lang="en-US" dirty="0"/>
              <a:t>the attacker minimizes any interaction with the target network which may raise flags </a:t>
            </a:r>
            <a:r>
              <a:rPr lang="en-US" dirty="0" smtClean="0"/>
              <a:t>on network security devices (i.e. firewall, IDS, etc.) </a:t>
            </a:r>
          </a:p>
          <a:p>
            <a:r>
              <a:rPr lang="en-US" b="1" dirty="0">
                <a:solidFill>
                  <a:srgbClr val="0070C0"/>
                </a:solidFill>
              </a:rPr>
              <a:t>Google is an Attacker's Ally: </a:t>
            </a:r>
          </a:p>
          <a:p>
            <a:pPr lvl="1"/>
            <a:r>
              <a:rPr lang="en-US" dirty="0" smtClean="0"/>
              <a:t>Lots </a:t>
            </a:r>
            <a:r>
              <a:rPr lang="en-US" dirty="0"/>
              <a:t>of information freely available via the </a:t>
            </a:r>
            <a:r>
              <a:rPr lang="en-US" dirty="0" smtClean="0"/>
              <a:t>Internet.</a:t>
            </a:r>
          </a:p>
          <a:p>
            <a:pPr lvl="2"/>
            <a:r>
              <a:rPr lang="en-US" dirty="0" smtClean="0"/>
              <a:t>View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source HTML </a:t>
            </a:r>
            <a:r>
              <a:rPr lang="en-US" dirty="0"/>
              <a:t>files </a:t>
            </a:r>
            <a:r>
              <a:rPr lang="en-US" dirty="0" smtClean="0"/>
              <a:t>of a target website to </a:t>
            </a:r>
            <a:r>
              <a:rPr lang="en-US" dirty="0"/>
              <a:t>find any </a:t>
            </a:r>
            <a:r>
              <a:rPr lang="en-US" dirty="0" smtClean="0"/>
              <a:t>clues</a:t>
            </a:r>
          </a:p>
          <a:p>
            <a:pPr lvl="2"/>
            <a:r>
              <a:rPr lang="en-US" dirty="0" smtClean="0"/>
              <a:t>Users </a:t>
            </a:r>
            <a:r>
              <a:rPr lang="en-US" dirty="0"/>
              <a:t>may provide personal information on their </a:t>
            </a:r>
            <a:r>
              <a:rPr lang="en-US" dirty="0">
                <a:solidFill>
                  <a:srgbClr val="FFFF00"/>
                </a:solidFill>
              </a:rPr>
              <a:t>company website </a:t>
            </a:r>
            <a:r>
              <a:rPr lang="en-US" dirty="0"/>
              <a:t>or a </a:t>
            </a:r>
            <a:r>
              <a:rPr lang="en-US" dirty="0">
                <a:solidFill>
                  <a:srgbClr val="FFFF00"/>
                </a:solidFill>
              </a:rPr>
              <a:t>social media</a:t>
            </a:r>
            <a:r>
              <a:rPr lang="en-US" dirty="0"/>
              <a:t> site, which could give hints as to what their user account password </a:t>
            </a:r>
            <a:r>
              <a:rPr lang="en-US" dirty="0" smtClean="0"/>
              <a:t>is</a:t>
            </a:r>
          </a:p>
          <a:p>
            <a:pPr lvl="2"/>
            <a:r>
              <a:rPr lang="en-US" dirty="0" smtClean="0"/>
              <a:t>Names </a:t>
            </a:r>
            <a:r>
              <a:rPr lang="en-US" dirty="0"/>
              <a:t>can be entered in a </a:t>
            </a:r>
            <a:r>
              <a:rPr lang="en-US" dirty="0">
                <a:solidFill>
                  <a:srgbClr val="FFFF00"/>
                </a:solidFill>
              </a:rPr>
              <a:t>white pages search </a:t>
            </a:r>
            <a:r>
              <a:rPr lang="en-US" dirty="0"/>
              <a:t>to reveal home addresses and telephone </a:t>
            </a:r>
            <a:endParaRPr lang="en-US" dirty="0" smtClean="0"/>
          </a:p>
          <a:p>
            <a:r>
              <a:rPr lang="en-US" b="1" dirty="0">
                <a:solidFill>
                  <a:srgbClr val="0070C0"/>
                </a:solidFill>
              </a:rPr>
              <a:t>Public Network Information: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information can also be obtained freely via </a:t>
            </a:r>
            <a:r>
              <a:rPr lang="en-US" dirty="0">
                <a:solidFill>
                  <a:srgbClr val="FFFF00"/>
                </a:solidFill>
              </a:rPr>
              <a:t>public records </a:t>
            </a:r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IP Address and Domain Name must be registered in a public </a:t>
            </a:r>
            <a:r>
              <a:rPr lang="en-US" dirty="0" smtClean="0"/>
              <a:t>database</a:t>
            </a:r>
          </a:p>
          <a:p>
            <a:pPr lvl="2"/>
            <a:r>
              <a:rPr lang="en-US" dirty="0"/>
              <a:t>Q</a:t>
            </a:r>
            <a:r>
              <a:rPr lang="en-US" dirty="0" smtClean="0"/>
              <a:t>ueries </a:t>
            </a:r>
            <a:r>
              <a:rPr lang="en-US" dirty="0"/>
              <a:t>to the right places will provide anyone with the target domain's IP Address range, DNS servers, and a contact address and telephone number.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Image result for public records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69" y="5199743"/>
            <a:ext cx="240631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aceboo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02248"/>
            <a:ext cx="2164095" cy="21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416" y="1423428"/>
            <a:ext cx="20764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2396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Active Recon: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2062"/>
            <a:ext cx="6553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Active Reconnaissance: 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/>
              <a:t>G</a:t>
            </a:r>
            <a:r>
              <a:rPr lang="en-US" dirty="0" smtClean="0"/>
              <a:t>athering </a:t>
            </a:r>
            <a:r>
              <a:rPr lang="en-US" dirty="0"/>
              <a:t>information while interacting with the subject </a:t>
            </a:r>
            <a:r>
              <a:rPr lang="en-US" dirty="0" smtClean="0"/>
              <a:t>directly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Ping, Traceroute, and </a:t>
            </a:r>
            <a:r>
              <a:rPr lang="en-US" b="1" dirty="0" err="1">
                <a:solidFill>
                  <a:srgbClr val="0070C0"/>
                </a:solidFill>
              </a:rPr>
              <a:t>Netcat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nc</a:t>
            </a:r>
            <a:r>
              <a:rPr lang="en-US" b="1" dirty="0">
                <a:solidFill>
                  <a:srgbClr val="0070C0"/>
                </a:solidFill>
              </a:rPr>
              <a:t>):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we know the range of potential IP Addresses for our target </a:t>
            </a:r>
            <a:r>
              <a:rPr lang="en-US" dirty="0" smtClean="0"/>
              <a:t>network: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ing</a:t>
            </a:r>
            <a:r>
              <a:rPr lang="en-US" dirty="0" smtClean="0"/>
              <a:t> can determine which </a:t>
            </a:r>
            <a:r>
              <a:rPr lang="en-US" dirty="0"/>
              <a:t>IP's are actually in use by hosts on the </a:t>
            </a:r>
            <a:r>
              <a:rPr lang="en-US" dirty="0" smtClean="0"/>
              <a:t>network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Traceroute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can help determine network topology </a:t>
            </a:r>
            <a:r>
              <a:rPr lang="en-US" dirty="0"/>
              <a:t>of the </a:t>
            </a:r>
            <a:r>
              <a:rPr lang="en-US" dirty="0" smtClean="0"/>
              <a:t>network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Netcat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nc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determine which ports are open with servers listening on </a:t>
            </a:r>
            <a:r>
              <a:rPr lang="en-US" dirty="0" smtClean="0"/>
              <a:t>them </a:t>
            </a:r>
          </a:p>
          <a:p>
            <a:r>
              <a:rPr lang="en-US" b="1" dirty="0">
                <a:solidFill>
                  <a:srgbClr val="0070C0"/>
                </a:solidFill>
              </a:rPr>
              <a:t>Active reconnaissance is commonly referred to as scanning </a:t>
            </a:r>
          </a:p>
          <a:p>
            <a:pPr lvl="1"/>
            <a:r>
              <a:rPr lang="en-US" dirty="0" smtClean="0"/>
              <a:t>Example: ping </a:t>
            </a:r>
            <a:r>
              <a:rPr lang="en-US" dirty="0"/>
              <a:t>every IP Address owned by the target network to see which ones belonged to real hosts.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NMAP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- The Network Mapper: </a:t>
            </a:r>
          </a:p>
          <a:p>
            <a:pPr lvl="1"/>
            <a:r>
              <a:rPr lang="en-US" dirty="0" smtClean="0"/>
              <a:t>Network scanner </a:t>
            </a:r>
            <a:r>
              <a:rPr lang="en-US" dirty="0"/>
              <a:t>that </a:t>
            </a:r>
            <a:r>
              <a:rPr lang="en-US" dirty="0" smtClean="0"/>
              <a:t>discovers </a:t>
            </a:r>
            <a:r>
              <a:rPr lang="en-US" dirty="0"/>
              <a:t>hosts on a target </a:t>
            </a:r>
            <a:r>
              <a:rPr lang="en-US" dirty="0" smtClean="0"/>
              <a:t>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8667" b="27999"/>
          <a:stretch/>
        </p:blipFill>
        <p:spPr>
          <a:xfrm>
            <a:off x="6582228" y="1338715"/>
            <a:ext cx="2362200" cy="125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57" y="2946670"/>
            <a:ext cx="2358571" cy="1304151"/>
          </a:xfrm>
          <a:prstGeom prst="rect">
            <a:avLst/>
          </a:prstGeom>
        </p:spPr>
      </p:pic>
      <p:pic>
        <p:nvPicPr>
          <p:cNvPr id="3074" name="Picture 2" descr="Image result for n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28" y="4508954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15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Passive vs. Active: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Sometimes </a:t>
            </a:r>
            <a:r>
              <a:rPr lang="en-US" b="1" dirty="0">
                <a:solidFill>
                  <a:srgbClr val="00B0F0"/>
                </a:solidFill>
              </a:rPr>
              <a:t>Difficult to Tell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15" y="1544338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distinction between passive and active reconnaissance is a conceptual distinction.</a:t>
            </a:r>
          </a:p>
          <a:p>
            <a:r>
              <a:rPr lang="en-US" dirty="0" smtClean="0"/>
              <a:t>In practice it is often difficult to tell the difference.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Open a Shell: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Is this active or passive reconnaissance?</a:t>
            </a:r>
          </a:p>
          <a:p>
            <a:pPr lvl="1"/>
            <a:r>
              <a:rPr lang="en-US" dirty="0" smtClean="0"/>
              <a:t>Most companies won’t notice this type of scan, but a robust Intrusion Detection System might</a:t>
            </a:r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5238158"/>
            <a:ext cx="2895600" cy="365125"/>
          </a:xfrm>
        </p:spPr>
        <p:txBody>
          <a:bodyPr/>
          <a:lstStyle/>
          <a:p>
            <a:r>
              <a:rPr lang="en-US" dirty="0" smtClean="0"/>
              <a:t>Cyber Reconnaissance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5238158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55" t="14057" r="78531" b="54656"/>
          <a:stretch/>
        </p:blipFill>
        <p:spPr>
          <a:xfrm>
            <a:off x="3304593" y="2743200"/>
            <a:ext cx="5562600" cy="279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361" y="3456564"/>
            <a:ext cx="1772040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>
                    <a:lumMod val="10000"/>
                  </a:schemeClr>
                </a:solidFill>
              </a:rPr>
              <a:t>Hit &lt;enter&gt; after each line</a:t>
            </a:r>
            <a:endParaRPr lang="en-US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38800" y="3456564"/>
            <a:ext cx="361562" cy="80303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67200" y="3546198"/>
            <a:ext cx="1733161" cy="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19600" y="3546198"/>
            <a:ext cx="1580761" cy="9988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66800" y="3710480"/>
            <a:ext cx="1772040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>
                    <a:lumMod val="10000"/>
                  </a:schemeClr>
                </a:solidFill>
              </a:rPr>
              <a:t>Hit &lt;enter&gt; twice</a:t>
            </a:r>
            <a:endParaRPr lang="en-US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38840" y="3604584"/>
            <a:ext cx="465753" cy="260847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124200" y="4249677"/>
            <a:ext cx="2057400" cy="169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5800" y="4444227"/>
            <a:ext cx="177204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Recon Question: </a:t>
            </a:r>
            <a:r>
              <a:rPr lang="en-US" sz="1400" dirty="0" smtClean="0">
                <a:solidFill>
                  <a:schemeClr val="tx2"/>
                </a:solidFill>
              </a:rPr>
              <a:t>What type of server is my target running?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77861" y="4334511"/>
            <a:ext cx="646339" cy="3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We’ll Conduct Scanning in the Cyber Reconnaissance 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2615" b="6247"/>
          <a:stretch/>
        </p:blipFill>
        <p:spPr>
          <a:xfrm>
            <a:off x="61912" y="1859756"/>
            <a:ext cx="90201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Legal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457141" cy="501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Network reconnaissance is a legal “</a:t>
            </a:r>
            <a:r>
              <a:rPr lang="en-US" dirty="0"/>
              <a:t>grey area”</a:t>
            </a:r>
          </a:p>
          <a:p>
            <a:pPr>
              <a:defRPr/>
            </a:pPr>
            <a:r>
              <a:rPr lang="en-US" dirty="0" err="1" smtClean="0"/>
              <a:t>Footprinting</a:t>
            </a:r>
            <a:r>
              <a:rPr lang="en-US" dirty="0" smtClean="0"/>
              <a:t> makes use of information that is publicly available</a:t>
            </a:r>
          </a:p>
          <a:p>
            <a:r>
              <a:rPr lang="en-US" dirty="0" smtClean="0"/>
              <a:t>Many scanning tools use </a:t>
            </a:r>
            <a:r>
              <a:rPr lang="en-US" dirty="0"/>
              <a:t>public accesses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authentication required</a:t>
            </a:r>
            <a:endParaRPr lang="en-US" dirty="0"/>
          </a:p>
          <a:p>
            <a:pPr lvl="1"/>
            <a:r>
              <a:rPr lang="en-US" dirty="0"/>
              <a:t>Guest / publicly known </a:t>
            </a:r>
            <a:r>
              <a:rPr lang="en-US" dirty="0" smtClean="0"/>
              <a:t>accounts</a:t>
            </a:r>
          </a:p>
          <a:p>
            <a:r>
              <a:rPr lang="en-US" dirty="0" smtClean="0"/>
              <a:t>Is collecting information or connecting to a host with public accesses a crime?</a:t>
            </a:r>
          </a:p>
          <a:p>
            <a:pPr lvl="1"/>
            <a:r>
              <a:rPr lang="en-US" dirty="0" smtClean="0"/>
              <a:t>What is the threshold?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341" y="1402715"/>
            <a:ext cx="3182718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470" y="3505200"/>
            <a:ext cx="3026459" cy="22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For This Lesson: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You May Want to Remember…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02" t="13199" r="44327" b="26730"/>
          <a:stretch/>
        </p:blipFill>
        <p:spPr>
          <a:xfrm>
            <a:off x="471491" y="1447800"/>
            <a:ext cx="821530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Infiltration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28870"/>
            <a:ext cx="8534400" cy="2956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gain control of a host on the target's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Typically gaining </a:t>
            </a:r>
            <a:r>
              <a:rPr lang="en-US" dirty="0"/>
              <a:t>remote access to a shell or terminal </a:t>
            </a:r>
            <a:r>
              <a:rPr lang="en-US" dirty="0" smtClean="0"/>
              <a:t>with administrator privileges</a:t>
            </a:r>
          </a:p>
          <a:p>
            <a:r>
              <a:rPr lang="en-US" dirty="0" smtClean="0"/>
              <a:t>Knowledge of a vulnerability is not enough</a:t>
            </a:r>
          </a:p>
          <a:p>
            <a:pPr lvl="1"/>
            <a:r>
              <a:rPr lang="en-US" dirty="0" smtClean="0"/>
              <a:t>Must have the ability to exploit the vulnerability</a:t>
            </a:r>
          </a:p>
          <a:p>
            <a:r>
              <a:rPr lang="en-US" dirty="0" smtClean="0"/>
              <a:t>Does not necessarily require advanced knowledge or skill</a:t>
            </a:r>
          </a:p>
          <a:p>
            <a:pPr lvl="1"/>
            <a:r>
              <a:rPr lang="en-US" dirty="0" smtClean="0"/>
              <a:t>Many tools openly available</a:t>
            </a:r>
          </a:p>
          <a:p>
            <a:pPr lvl="2"/>
            <a:r>
              <a:rPr lang="en-US" dirty="0" smtClean="0"/>
              <a:t>Including automated tools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82" y="1100580"/>
            <a:ext cx="426923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4" y="1100579"/>
            <a:ext cx="3772118" cy="25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99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Conclusion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Goal: achieve the intended objective and </a:t>
            </a:r>
            <a:r>
              <a:rPr lang="en-US" dirty="0" smtClean="0"/>
              <a:t>eliminate traces of the attack</a:t>
            </a:r>
          </a:p>
          <a:p>
            <a:r>
              <a:rPr lang="en-US" dirty="0" smtClean="0"/>
              <a:t>Set up data exfiltration paths</a:t>
            </a:r>
          </a:p>
          <a:p>
            <a:r>
              <a:rPr lang="en-US" dirty="0" smtClean="0"/>
              <a:t>Hide tools and programs uploaded to the target</a:t>
            </a:r>
          </a:p>
          <a:p>
            <a:r>
              <a:rPr lang="en-US" dirty="0" smtClean="0"/>
              <a:t>Eliminate logs</a:t>
            </a:r>
          </a:p>
          <a:p>
            <a:pPr lvl="1"/>
            <a:r>
              <a:rPr lang="en-US" dirty="0" smtClean="0"/>
              <a:t>Logon</a:t>
            </a:r>
            <a:r>
              <a:rPr lang="en-US" dirty="0"/>
              <a:t>, </a:t>
            </a:r>
            <a:r>
              <a:rPr lang="en-US" dirty="0" smtClean="0"/>
              <a:t>logoff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tartup</a:t>
            </a:r>
            <a:r>
              <a:rPr lang="en-US" dirty="0"/>
              <a:t>, </a:t>
            </a:r>
            <a:r>
              <a:rPr lang="en-US" dirty="0" smtClean="0"/>
              <a:t>shutdown</a:t>
            </a:r>
          </a:p>
          <a:p>
            <a:pPr lvl="1"/>
            <a:r>
              <a:rPr lang="en-US" dirty="0" smtClean="0"/>
              <a:t>Network connections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 execution</a:t>
            </a:r>
          </a:p>
          <a:p>
            <a:pPr lvl="1"/>
            <a:r>
              <a:rPr lang="en-US" dirty="0" smtClean="0"/>
              <a:t>Privilege uses</a:t>
            </a:r>
          </a:p>
          <a:p>
            <a:pPr lvl="1"/>
            <a:r>
              <a:rPr lang="en-US" dirty="0" smtClean="0"/>
              <a:t>Errors</a:t>
            </a:r>
          </a:p>
          <a:p>
            <a:r>
              <a:rPr lang="en-US" dirty="0" smtClean="0"/>
              <a:t>Terminate connections</a:t>
            </a:r>
          </a:p>
          <a:p>
            <a:pPr lvl="1"/>
            <a:r>
              <a:rPr lang="en-US" dirty="0" smtClean="0"/>
              <a:t>May create a backdoor for future access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 descr="Image result for cyber ex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86" y="3352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-1524000" y="1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2133600" y="2201362"/>
            <a:ext cx="4876800" cy="708527"/>
          </a:xfrm>
          <a:prstGeom prst="rect">
            <a:avLst/>
          </a:prstGeom>
          <a:solidFill>
            <a:srgbClr val="333399"/>
          </a:solidFill>
          <a:ln w="76200">
            <a:solidFill>
              <a:srgbClr val="FFFF00"/>
            </a:solidFill>
          </a:ln>
        </p:spPr>
        <p:txBody>
          <a:bodyPr vert="horz" wrap="square" lIns="0" tIns="3111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377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42" y="1222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What is a “Cyber Attack”?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55" y="1310640"/>
            <a:ext cx="8229600" cy="4709160"/>
          </a:xfrm>
        </p:spPr>
        <p:txBody>
          <a:bodyPr/>
          <a:lstStyle/>
          <a:p>
            <a:r>
              <a:rPr lang="en-US" dirty="0" smtClean="0"/>
              <a:t>Terms: </a:t>
            </a:r>
          </a:p>
          <a:p>
            <a:pPr lvl="1"/>
            <a:r>
              <a:rPr lang="en-US" dirty="0" smtClean="0"/>
              <a:t>“Security”: is a system’s ability to provide services while maintaining the five IA pillars</a:t>
            </a:r>
          </a:p>
          <a:p>
            <a:pPr lvl="1"/>
            <a:r>
              <a:rPr lang="en-US" dirty="0" smtClean="0"/>
              <a:t>“Attack”: an action that violates one of the IA pillars</a:t>
            </a:r>
          </a:p>
          <a:p>
            <a:r>
              <a:rPr lang="en-US" dirty="0" smtClean="0"/>
              <a:t>Examples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09536"/>
              </p:ext>
            </p:extLst>
          </p:nvPr>
        </p:nvGraphicFramePr>
        <p:xfrm>
          <a:off x="1143000" y="3613151"/>
          <a:ext cx="672211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Goal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Pillar Violated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Steal a file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Confidentiality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Deface a webpage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Integrity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Bring down DNS server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Availability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Send an email from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someone else’s account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Non-repudiation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stolen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login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credentials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Authentication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0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Cyber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Attack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Thwarting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334000" cy="4709160"/>
          </a:xfrm>
        </p:spPr>
        <p:txBody>
          <a:bodyPr>
            <a:noAutofit/>
          </a:bodyPr>
          <a:lstStyle/>
          <a:p>
            <a:r>
              <a:rPr lang="en-US" sz="1600" dirty="0" smtClean="0"/>
              <a:t>Rick keeps the secret recipe for his award-winning BBQ on his office computer, and your goal is to steal the recipe. What's stopping you? </a:t>
            </a:r>
          </a:p>
          <a:p>
            <a:pPr lvl="1"/>
            <a:r>
              <a:rPr lang="en-US" sz="1600" dirty="0" smtClean="0">
                <a:solidFill>
                  <a:srgbClr val="FFFF00"/>
                </a:solidFill>
              </a:rPr>
              <a:t>Password authentication</a:t>
            </a:r>
            <a:r>
              <a:rPr lang="en-US" sz="1600" dirty="0" smtClean="0"/>
              <a:t>! You need his username and password to login to his computer and access the recipe.</a:t>
            </a:r>
          </a:p>
          <a:p>
            <a:r>
              <a:rPr lang="en-US" sz="1600" dirty="0"/>
              <a:t>You want to view a webpage with sensitive planning information housed on </a:t>
            </a:r>
            <a:r>
              <a:rPr lang="en-US" sz="1600" dirty="0" smtClean="0"/>
              <a:t>George’s </a:t>
            </a:r>
            <a:r>
              <a:rPr lang="en-US" sz="1600" dirty="0"/>
              <a:t>internal webserver. What's stopping you</a:t>
            </a:r>
            <a:r>
              <a:rPr lang="en-US" sz="1600" dirty="0" smtClean="0"/>
              <a:t>?</a:t>
            </a:r>
            <a:endParaRPr lang="en-US" sz="1600" dirty="0"/>
          </a:p>
          <a:p>
            <a:pPr lvl="1"/>
            <a:r>
              <a:rPr lang="en-US" sz="1600" dirty="0"/>
              <a:t>A </a:t>
            </a:r>
            <a:r>
              <a:rPr lang="en-US" sz="1600" dirty="0">
                <a:solidFill>
                  <a:srgbClr val="FFFF00"/>
                </a:solidFill>
              </a:rPr>
              <a:t>firewall</a:t>
            </a:r>
            <a:r>
              <a:rPr lang="en-US" sz="1600" dirty="0"/>
              <a:t>! Your competitor's network sits behind a firewall that doesn't allow port 80 bound traffic in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There's a </a:t>
            </a:r>
            <a:r>
              <a:rPr lang="en-US" sz="1600" dirty="0" smtClean="0"/>
              <a:t>lady, Cyndi, </a:t>
            </a:r>
            <a:r>
              <a:rPr lang="en-US" sz="1600" dirty="0"/>
              <a:t>on your </a:t>
            </a:r>
            <a:r>
              <a:rPr lang="en-US" sz="1600" dirty="0" err="1"/>
              <a:t>WiFi</a:t>
            </a:r>
            <a:r>
              <a:rPr lang="en-US" sz="1600" dirty="0"/>
              <a:t> network whom you want to discredit. You want to snoop in on </a:t>
            </a:r>
            <a:r>
              <a:rPr lang="en-US" sz="1600" dirty="0" smtClean="0"/>
              <a:t>her </a:t>
            </a:r>
            <a:r>
              <a:rPr lang="en-US" sz="1600" dirty="0"/>
              <a:t>browser traffic to see what </a:t>
            </a:r>
            <a:r>
              <a:rPr lang="en-US" sz="1600" dirty="0" smtClean="0"/>
              <a:t>webpages she's searching for. </a:t>
            </a:r>
            <a:r>
              <a:rPr lang="en-US" sz="1600" dirty="0"/>
              <a:t>What's stopping you? 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Encryption</a:t>
            </a:r>
            <a:r>
              <a:rPr lang="en-US" sz="1600" dirty="0"/>
              <a:t>! </a:t>
            </a:r>
            <a:r>
              <a:rPr lang="en-US" sz="1600" dirty="0" smtClean="0"/>
              <a:t>She's </a:t>
            </a:r>
            <a:r>
              <a:rPr lang="en-US" sz="1600" dirty="0"/>
              <a:t>accessing sites via HTTPS and all the traffic is AES encrypted!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71600"/>
            <a:ext cx="1272857" cy="127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425257"/>
            <a:ext cx="1762948" cy="1173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26261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Rick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63174" y="265069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Award-winning BBQ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871" y="3137003"/>
            <a:ext cx="121539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4668103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George</a:t>
            </a:r>
            <a:endParaRPr lang="en-US" sz="1600" dirty="0"/>
          </a:p>
        </p:txBody>
      </p:sp>
      <p:pic>
        <p:nvPicPr>
          <p:cNvPr id="1026" name="Picture 2" descr="Image result for docu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46" y="3207539"/>
            <a:ext cx="1382927" cy="1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34200" y="466100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Sensitive Information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1993" y="6344503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Cyndi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940" y="5000197"/>
            <a:ext cx="1344306" cy="1344306"/>
          </a:xfrm>
          <a:prstGeom prst="rect">
            <a:avLst/>
          </a:prstGeom>
        </p:spPr>
      </p:pic>
      <p:pic>
        <p:nvPicPr>
          <p:cNvPr id="1028" name="Picture 4" descr="Image result for encryp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5167435"/>
            <a:ext cx="1450975" cy="1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34200" y="62990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Encryption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6300" y="1417638"/>
            <a:ext cx="7620000" cy="3840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Cyber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Attack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Thwarting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2390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Bottom Line: 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If you want to attack a system, you need to violate a pillar. 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In order to (successfully) violate a pillar, you need to defeat the tools employed to protect the pillars.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Defense in Depth: </a:t>
            </a:r>
            <a:r>
              <a:rPr lang="en-US" b="1" dirty="0" smtClean="0">
                <a:solidFill>
                  <a:srgbClr val="00B0F0"/>
                </a:solidFill>
              </a:rPr>
              <a:t>Network </a:t>
            </a:r>
            <a:r>
              <a:rPr lang="en-US" b="1" dirty="0">
                <a:solidFill>
                  <a:srgbClr val="00B0F0"/>
                </a:solidFill>
              </a:rPr>
              <a:t>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1447800"/>
          </a:xfrm>
        </p:spPr>
        <p:txBody>
          <a:bodyPr/>
          <a:lstStyle/>
          <a:p>
            <a:r>
              <a:rPr lang="en-US" dirty="0" smtClean="0"/>
              <a:t>Multiple layers of defense</a:t>
            </a:r>
          </a:p>
          <a:p>
            <a:pPr lvl="1"/>
            <a:r>
              <a:rPr lang="en-US" dirty="0" smtClean="0"/>
              <a:t>Each layer presents a new set of challenges to an attacker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http://rona.cs.usna.edu/~wcbrown/si110/resources/diagram/conceptualHo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62" y="2901759"/>
            <a:ext cx="3376612" cy="337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2514600"/>
            <a:ext cx="54102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 Barrier (outermost)</a:t>
            </a:r>
          </a:p>
          <a:p>
            <a:pPr lvl="1"/>
            <a:r>
              <a:rPr lang="en-US" dirty="0" smtClean="0"/>
              <a:t>Between the internet and the host’s network.</a:t>
            </a:r>
          </a:p>
          <a:p>
            <a:pPr lvl="1"/>
            <a:r>
              <a:rPr lang="en-US" dirty="0" smtClean="0"/>
              <a:t>Threats: phishing e-mail, remote code execution</a:t>
            </a:r>
          </a:p>
          <a:p>
            <a:pPr lvl="1"/>
            <a:r>
              <a:rPr lang="en-US" dirty="0" smtClean="0"/>
              <a:t>Protection: Perimeter Firewall, Network Address Translation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78873" y="5696848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Network Barrier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52653" y="5477347"/>
            <a:ext cx="369423" cy="3552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407"/>
            <a:ext cx="8229600" cy="1143000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00B0F0"/>
                </a:solidFill>
              </a:rPr>
              <a:t>Defense in Depth: </a:t>
            </a:r>
            <a:r>
              <a:rPr lang="en-US" sz="4900" b="1" dirty="0" smtClean="0">
                <a:solidFill>
                  <a:srgbClr val="00B0F0"/>
                </a:solidFill>
              </a:rPr>
              <a:t>Host </a:t>
            </a:r>
            <a:r>
              <a:rPr lang="en-US" sz="4900" b="1" dirty="0">
                <a:solidFill>
                  <a:srgbClr val="00B0F0"/>
                </a:solidFill>
              </a:rPr>
              <a:t>Barrier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(Attacker does not yet have Admin / root privileges)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1666777"/>
          </a:xfrm>
        </p:spPr>
        <p:txBody>
          <a:bodyPr>
            <a:normAutofit/>
          </a:bodyPr>
          <a:lstStyle/>
          <a:p>
            <a:r>
              <a:rPr lang="en-US" dirty="0" smtClean="0"/>
              <a:t>Host Barrier (middle):</a:t>
            </a:r>
          </a:p>
          <a:p>
            <a:pPr lvl="1"/>
            <a:r>
              <a:rPr lang="en-US" dirty="0" smtClean="0"/>
              <a:t>Now the attacker is in your network; they’ve gotten around your firewall somehow and past your Router (through the NAT table)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http://rona.cs.usna.edu/~wcbrown/si110/resources/diagram/conceptualHo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29" y="2980299"/>
            <a:ext cx="3529012" cy="352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3276600"/>
            <a:ext cx="5791200" cy="350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Protection: </a:t>
            </a:r>
          </a:p>
          <a:p>
            <a:pPr lvl="2"/>
            <a:r>
              <a:rPr lang="en-US" dirty="0" smtClean="0"/>
              <a:t>Authentication </a:t>
            </a:r>
            <a:r>
              <a:rPr lang="en-US" sz="1800" dirty="0" smtClean="0"/>
              <a:t>(username &amp; password)</a:t>
            </a:r>
          </a:p>
          <a:p>
            <a:pPr lvl="2"/>
            <a:r>
              <a:rPr lang="en-US" dirty="0" smtClean="0"/>
              <a:t>Host-Based Firewall</a:t>
            </a:r>
          </a:p>
          <a:p>
            <a:pPr lvl="1"/>
            <a:r>
              <a:rPr lang="en-US" dirty="0" smtClean="0"/>
              <a:t>Threats:</a:t>
            </a:r>
          </a:p>
          <a:p>
            <a:pPr lvl="2"/>
            <a:r>
              <a:rPr lang="en-US" dirty="0" smtClean="0"/>
              <a:t>Password Cracking Tools</a:t>
            </a:r>
          </a:p>
          <a:p>
            <a:pPr lvl="2"/>
            <a:r>
              <a:rPr lang="en-US" dirty="0" smtClean="0"/>
              <a:t>Network Packet-Sniffing Tools</a:t>
            </a:r>
          </a:p>
          <a:p>
            <a:pPr lvl="2"/>
            <a:r>
              <a:rPr lang="en-US" dirty="0" smtClean="0"/>
              <a:t>Phishing E-mails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942970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Host Barrier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6133945" y="5206736"/>
            <a:ext cx="473241" cy="7362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Defense in Depth: </a:t>
            </a:r>
            <a:r>
              <a:rPr lang="en-US" b="1" dirty="0" smtClean="0">
                <a:solidFill>
                  <a:srgbClr val="00B0F0"/>
                </a:solidFill>
              </a:rPr>
              <a:t>Privilege </a:t>
            </a:r>
            <a:r>
              <a:rPr lang="en-US" b="1" dirty="0">
                <a:solidFill>
                  <a:srgbClr val="00B0F0"/>
                </a:solidFill>
              </a:rPr>
              <a:t>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491335"/>
          </a:xfrm>
        </p:spPr>
        <p:txBody>
          <a:bodyPr>
            <a:normAutofit/>
          </a:bodyPr>
          <a:lstStyle/>
          <a:p>
            <a:r>
              <a:rPr lang="en-US" dirty="0" smtClean="0"/>
              <a:t>Privilege Barrier (inside):</a:t>
            </a:r>
          </a:p>
          <a:p>
            <a:pPr lvl="1"/>
            <a:r>
              <a:rPr lang="en-US" sz="2200" dirty="0" smtClean="0"/>
              <a:t>Now the attacker has </a:t>
            </a:r>
            <a:r>
              <a:rPr lang="en-US" sz="2200" dirty="0" smtClean="0">
                <a:solidFill>
                  <a:srgbClr val="FFFF00"/>
                </a:solidFill>
              </a:rPr>
              <a:t>Standard User</a:t>
            </a:r>
            <a:r>
              <a:rPr lang="en-US" sz="2200" dirty="0" smtClean="0"/>
              <a:t> credentials on a host.  Their next goal is to get </a:t>
            </a:r>
            <a:r>
              <a:rPr lang="en-US" sz="2200" dirty="0" smtClean="0">
                <a:solidFill>
                  <a:srgbClr val="FFFF00"/>
                </a:solidFill>
              </a:rPr>
              <a:t>Administrator</a:t>
            </a:r>
            <a:r>
              <a:rPr lang="en-US" sz="2200" dirty="0" smtClean="0"/>
              <a:t> (Windows) or </a:t>
            </a:r>
            <a:r>
              <a:rPr lang="en-US" sz="2200" dirty="0" smtClean="0">
                <a:solidFill>
                  <a:srgbClr val="FFFF00"/>
                </a:solidFill>
              </a:rPr>
              <a:t>root</a:t>
            </a:r>
            <a:r>
              <a:rPr lang="en-US" sz="2200" dirty="0" smtClean="0"/>
              <a:t> (UNIX) credentials on the host (or network).</a:t>
            </a:r>
          </a:p>
          <a:p>
            <a:pPr lvl="1"/>
            <a:r>
              <a:rPr lang="en-US" sz="2200" dirty="0"/>
              <a:t>This is referred to as “</a:t>
            </a:r>
            <a:r>
              <a:rPr lang="en-US" sz="2200" dirty="0">
                <a:solidFill>
                  <a:srgbClr val="FFFF00"/>
                </a:solidFill>
              </a:rPr>
              <a:t>privilege escalation</a:t>
            </a:r>
            <a:r>
              <a:rPr lang="en-US" sz="2200" dirty="0" smtClean="0"/>
              <a:t>”</a:t>
            </a:r>
          </a:p>
          <a:p>
            <a:pPr lvl="1"/>
            <a:r>
              <a:rPr lang="en-US" sz="2200" dirty="0"/>
              <a:t>Protection: </a:t>
            </a:r>
          </a:p>
          <a:p>
            <a:pPr lvl="2"/>
            <a:r>
              <a:rPr lang="en-US" dirty="0"/>
              <a:t>Administrator </a:t>
            </a:r>
            <a:r>
              <a:rPr lang="en-US" dirty="0" smtClean="0"/>
              <a:t>Account </a:t>
            </a:r>
            <a:r>
              <a:rPr lang="en-US" dirty="0"/>
              <a:t>/ </a:t>
            </a:r>
            <a:r>
              <a:rPr lang="en-US" dirty="0" smtClean="0"/>
              <a:t>Password</a:t>
            </a:r>
            <a:endParaRPr lang="en-US" dirty="0"/>
          </a:p>
          <a:p>
            <a:pPr lvl="2"/>
            <a:r>
              <a:rPr lang="en-US" dirty="0"/>
              <a:t>Encrypting sensitive files</a:t>
            </a:r>
          </a:p>
          <a:p>
            <a:pPr lvl="1"/>
            <a:r>
              <a:rPr lang="en-US" sz="2200" dirty="0"/>
              <a:t>Threats:</a:t>
            </a:r>
          </a:p>
          <a:p>
            <a:pPr lvl="2"/>
            <a:r>
              <a:rPr lang="en-US" dirty="0"/>
              <a:t>Password cracking tools</a:t>
            </a:r>
          </a:p>
          <a:p>
            <a:pPr lvl="2"/>
            <a:r>
              <a:rPr lang="en-US" dirty="0"/>
              <a:t>Malware attacks against the </a:t>
            </a:r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http://rona.cs.usna.edu/~wcbrown/si110/resources/diagram/conceptualHo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79" y="3177145"/>
            <a:ext cx="3434621" cy="3434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84176" y="6091535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Privilege Barrier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53833" y="5161324"/>
            <a:ext cx="1008234" cy="11385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6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 More Realistic 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 descr="http://rona.cs.usna.edu/~wcbrown/si110/resources/diagram/conceptualHost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6598"/>
            <a:ext cx="3843029" cy="295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381000" y="1496887"/>
            <a:ext cx="5681970" cy="4751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There are always gaps:</a:t>
            </a:r>
          </a:p>
          <a:p>
            <a:pPr lvl="2"/>
            <a:r>
              <a:rPr lang="en-US" sz="2400" dirty="0" smtClean="0"/>
              <a:t>Ports open on the firewall</a:t>
            </a:r>
          </a:p>
          <a:p>
            <a:pPr lvl="2"/>
            <a:r>
              <a:rPr lang="en-US" sz="2400" dirty="0" smtClean="0"/>
              <a:t>Services running on hosts</a:t>
            </a:r>
          </a:p>
          <a:p>
            <a:pPr lvl="1"/>
            <a:r>
              <a:rPr lang="en-US" dirty="0" smtClean="0"/>
              <a:t>Many hosts reside </a:t>
            </a:r>
            <a:r>
              <a:rPr lang="en-US" dirty="0"/>
              <a:t>on the </a:t>
            </a:r>
            <a:r>
              <a:rPr lang="en-US" dirty="0" smtClean="0"/>
              <a:t>network!</a:t>
            </a:r>
            <a:endParaRPr lang="en-US" dirty="0"/>
          </a:p>
          <a:p>
            <a:pPr lvl="2"/>
            <a:r>
              <a:rPr lang="en-US" sz="2400" dirty="0"/>
              <a:t>Different hosts </a:t>
            </a:r>
            <a:r>
              <a:rPr lang="en-US" sz="2400" dirty="0" smtClean="0"/>
              <a:t>may </a:t>
            </a:r>
            <a:r>
              <a:rPr lang="en-US" sz="2400" dirty="0"/>
              <a:t>have different </a:t>
            </a:r>
            <a:r>
              <a:rPr lang="en-US" sz="2400" dirty="0" smtClean="0"/>
              <a:t>operating systems and applications </a:t>
            </a:r>
            <a:r>
              <a:rPr lang="en-US" sz="1800" dirty="0" smtClean="0"/>
              <a:t>(perhaps outdated)</a:t>
            </a:r>
            <a:endParaRPr lang="en-US" sz="1800" dirty="0"/>
          </a:p>
          <a:p>
            <a:pPr lvl="2"/>
            <a:r>
              <a:rPr lang="en-US" sz="2400" dirty="0" smtClean="0"/>
              <a:t>Different </a:t>
            </a:r>
            <a:r>
              <a:rPr lang="en-US" sz="2400" dirty="0"/>
              <a:t>hosts will have different services running</a:t>
            </a:r>
          </a:p>
          <a:p>
            <a:pPr lvl="2"/>
            <a:r>
              <a:rPr lang="en-US" sz="2400" dirty="0"/>
              <a:t>These allow different </a:t>
            </a:r>
            <a:r>
              <a:rPr lang="en-US" sz="2400" dirty="0" smtClean="0"/>
              <a:t>paths </a:t>
            </a:r>
            <a:r>
              <a:rPr lang="en-US" sz="2400" dirty="0"/>
              <a:t>in from the </a:t>
            </a:r>
            <a:r>
              <a:rPr lang="en-US" sz="2400" dirty="0" smtClean="0"/>
              <a:t>outside</a:t>
            </a:r>
            <a:endParaRPr lang="en-US" dirty="0"/>
          </a:p>
          <a:p>
            <a:pPr lvl="2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1550" y="1828800"/>
            <a:ext cx="344312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Here’s a diagram with two hosts: the target and a host running a web server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5.xml><?xml version="1.0" encoding="utf-8"?>
<a:theme xmlns:a="http://schemas.openxmlformats.org/drawingml/2006/main" name="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6.xml><?xml version="1.0" encoding="utf-8"?>
<a:theme xmlns:a="http://schemas.openxmlformats.org/drawingml/2006/main" name="1_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CCSS</Template>
  <TotalTime>3149</TotalTime>
  <Words>1495</Words>
  <Application>Microsoft Office PowerPoint</Application>
  <PresentationFormat>On-screen Show (4:3)</PresentationFormat>
  <Paragraphs>252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Courier New</vt:lpstr>
      <vt:lpstr>Lucida Sans</vt:lpstr>
      <vt:lpstr>Times New Roman</vt:lpstr>
      <vt:lpstr>Wingdings</vt:lpstr>
      <vt:lpstr>Wingdings 2</vt:lpstr>
      <vt:lpstr>Wingdings 3</vt:lpstr>
      <vt:lpstr>CCSS</vt:lpstr>
      <vt:lpstr>1_Apex</vt:lpstr>
      <vt:lpstr>5_CCSS</vt:lpstr>
      <vt:lpstr>3_USNA Slide Template 1</vt:lpstr>
      <vt:lpstr>USNA Slide Template 1</vt:lpstr>
      <vt:lpstr>1_USNA Slide Template 1</vt:lpstr>
      <vt:lpstr>Cyber Operations: Reconnaissance USNA SY110 </vt:lpstr>
      <vt:lpstr>For This Lesson: You May Want to Remember…</vt:lpstr>
      <vt:lpstr>What is a “Cyber Attack”?</vt:lpstr>
      <vt:lpstr>Cyber Attack Thwarting </vt:lpstr>
      <vt:lpstr>Cyber Attack Thwarting </vt:lpstr>
      <vt:lpstr>Defense in Depth: Network Barrier</vt:lpstr>
      <vt:lpstr>Defense in Depth: Host Barrier (Attacker does not yet have Admin / root privileges)</vt:lpstr>
      <vt:lpstr>Defense in Depth: Privilege Barrier</vt:lpstr>
      <vt:lpstr>A More Realistic View</vt:lpstr>
      <vt:lpstr>A More Realistic View</vt:lpstr>
      <vt:lpstr>A More Realistic View</vt:lpstr>
      <vt:lpstr>Phases of an Attack</vt:lpstr>
      <vt:lpstr>Reconnaissance Phase</vt:lpstr>
      <vt:lpstr>Reconnaissance Phase: Critical Information</vt:lpstr>
      <vt:lpstr>Passive Recon: Footprinting</vt:lpstr>
      <vt:lpstr>Active Recon: Scanning</vt:lpstr>
      <vt:lpstr>Passive vs. Active: Sometimes Difficult to Tell</vt:lpstr>
      <vt:lpstr>We’ll Conduct Scanning in the Cyber Reconnaissance Lab</vt:lpstr>
      <vt:lpstr>Legal Issues</vt:lpstr>
      <vt:lpstr>Infiltration Phase</vt:lpstr>
      <vt:lpstr>Conclusion Phase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Scripting</dc:title>
  <dc:creator>Charles D. Spera</dc:creator>
  <cp:lastModifiedBy>Kiehl, Brian LCDR USN USNA Annapolis</cp:lastModifiedBy>
  <cp:revision>251</cp:revision>
  <cp:lastPrinted>2019-03-29T13:20:16Z</cp:lastPrinted>
  <dcterms:created xsi:type="dcterms:W3CDTF">2006-08-16T00:00:00Z</dcterms:created>
  <dcterms:modified xsi:type="dcterms:W3CDTF">2019-11-04T20:40:16Z</dcterms:modified>
</cp:coreProperties>
</file>