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Lst>
  <p:notesMasterIdLst>
    <p:notesMasterId r:id="rId19"/>
  </p:notesMasterIdLst>
  <p:handoutMasterIdLst>
    <p:handoutMasterId r:id="rId20"/>
  </p:handoutMasterIdLst>
  <p:sldIdLst>
    <p:sldId id="284" r:id="rId3"/>
    <p:sldId id="265" r:id="rId4"/>
    <p:sldId id="285" r:id="rId5"/>
    <p:sldId id="286" r:id="rId6"/>
    <p:sldId id="287" r:id="rId7"/>
    <p:sldId id="289" r:id="rId8"/>
    <p:sldId id="288" r:id="rId9"/>
    <p:sldId id="290" r:id="rId10"/>
    <p:sldId id="291" r:id="rId11"/>
    <p:sldId id="292" r:id="rId12"/>
    <p:sldId id="293" r:id="rId13"/>
    <p:sldId id="294" r:id="rId14"/>
    <p:sldId id="296" r:id="rId15"/>
    <p:sldId id="297" r:id="rId16"/>
    <p:sldId id="298" r:id="rId17"/>
    <p:sldId id="299"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44" autoAdjust="0"/>
  </p:normalViewPr>
  <p:slideViewPr>
    <p:cSldViewPr>
      <p:cViewPr varScale="1">
        <p:scale>
          <a:sx n="98" d="100"/>
          <a:sy n="98" d="100"/>
        </p:scale>
        <p:origin x="1896" y="9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1BF6776-1C03-4321-A9A5-079A6651B287}" type="datetimeFigureOut">
              <a:rPr lang="en-US" smtClean="0"/>
              <a:t>4/19/2019</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6DD225EC-D58A-4C99-8BB3-139DF1B00369}" type="slidenum">
              <a:rPr lang="en-US" smtClean="0"/>
              <a:t>‹#›</a:t>
            </a:fld>
            <a:endParaRPr lang="en-US"/>
          </a:p>
        </p:txBody>
      </p:sp>
    </p:spTree>
    <p:extLst>
      <p:ext uri="{BB962C8B-B14F-4D97-AF65-F5344CB8AC3E}">
        <p14:creationId xmlns:p14="http://schemas.microsoft.com/office/powerpoint/2010/main" val="2540003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6931995-6CB3-41FC-B7ED-870089D93F3E}" type="datetimeFigureOut">
              <a:rPr lang="en-US" smtClean="0"/>
              <a:pPr/>
              <a:t>4/19/2019</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9A4C1DB-DDE1-4DA9-8CBE-A12D5EB3CD46}" type="slidenum">
              <a:rPr lang="en-US" smtClean="0"/>
              <a:pPr/>
              <a:t>‹#›</a:t>
            </a:fld>
            <a:endParaRPr lang="en-US"/>
          </a:p>
        </p:txBody>
      </p:sp>
    </p:spTree>
    <p:extLst>
      <p:ext uri="{BB962C8B-B14F-4D97-AF65-F5344CB8AC3E}">
        <p14:creationId xmlns:p14="http://schemas.microsoft.com/office/powerpoint/2010/main" val="63567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CD94DF-15D5-4519-ACAD-A42206BA29BC}"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368176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10</a:t>
            </a:fld>
            <a:endParaRPr lang="en-US"/>
          </a:p>
        </p:txBody>
      </p:sp>
    </p:spTree>
    <p:extLst>
      <p:ext uri="{BB962C8B-B14F-4D97-AF65-F5344CB8AC3E}">
        <p14:creationId xmlns:p14="http://schemas.microsoft.com/office/powerpoint/2010/main" val="2523635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2052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66068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13</a:t>
            </a:fld>
            <a:endParaRPr lang="en-US"/>
          </a:p>
        </p:txBody>
      </p:sp>
    </p:spTree>
    <p:extLst>
      <p:ext uri="{BB962C8B-B14F-4D97-AF65-F5344CB8AC3E}">
        <p14:creationId xmlns:p14="http://schemas.microsoft.com/office/powerpoint/2010/main" val="101020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14</a:t>
            </a:fld>
            <a:endParaRPr lang="en-US"/>
          </a:p>
        </p:txBody>
      </p:sp>
    </p:spTree>
    <p:extLst>
      <p:ext uri="{BB962C8B-B14F-4D97-AF65-F5344CB8AC3E}">
        <p14:creationId xmlns:p14="http://schemas.microsoft.com/office/powerpoint/2010/main" val="306499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15</a:t>
            </a:fld>
            <a:endParaRPr lang="en-US"/>
          </a:p>
        </p:txBody>
      </p:sp>
    </p:spTree>
    <p:extLst>
      <p:ext uri="{BB962C8B-B14F-4D97-AF65-F5344CB8AC3E}">
        <p14:creationId xmlns:p14="http://schemas.microsoft.com/office/powerpoint/2010/main" val="176966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5CD94DF-15D5-4519-ACAD-A42206BA29BC}"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256770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2</a:t>
            </a:fld>
            <a:endParaRPr lang="en-US"/>
          </a:p>
        </p:txBody>
      </p:sp>
    </p:spTree>
    <p:extLst>
      <p:ext uri="{BB962C8B-B14F-4D97-AF65-F5344CB8AC3E}">
        <p14:creationId xmlns:p14="http://schemas.microsoft.com/office/powerpoint/2010/main" val="1488152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3</a:t>
            </a:fld>
            <a:endParaRPr lang="en-US"/>
          </a:p>
        </p:txBody>
      </p:sp>
    </p:spTree>
    <p:extLst>
      <p:ext uri="{BB962C8B-B14F-4D97-AF65-F5344CB8AC3E}">
        <p14:creationId xmlns:p14="http://schemas.microsoft.com/office/powerpoint/2010/main" val="115626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4</a:t>
            </a:fld>
            <a:endParaRPr lang="en-US"/>
          </a:p>
        </p:txBody>
      </p:sp>
    </p:spTree>
    <p:extLst>
      <p:ext uri="{BB962C8B-B14F-4D97-AF65-F5344CB8AC3E}">
        <p14:creationId xmlns:p14="http://schemas.microsoft.com/office/powerpoint/2010/main" val="1452271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5</a:t>
            </a:fld>
            <a:endParaRPr lang="en-US"/>
          </a:p>
        </p:txBody>
      </p:sp>
    </p:spTree>
    <p:extLst>
      <p:ext uri="{BB962C8B-B14F-4D97-AF65-F5344CB8AC3E}">
        <p14:creationId xmlns:p14="http://schemas.microsoft.com/office/powerpoint/2010/main" val="223016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6</a:t>
            </a:fld>
            <a:endParaRPr lang="en-US"/>
          </a:p>
        </p:txBody>
      </p:sp>
    </p:spTree>
    <p:extLst>
      <p:ext uri="{BB962C8B-B14F-4D97-AF65-F5344CB8AC3E}">
        <p14:creationId xmlns:p14="http://schemas.microsoft.com/office/powerpoint/2010/main" val="2608204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7</a:t>
            </a:fld>
            <a:endParaRPr lang="en-US"/>
          </a:p>
        </p:txBody>
      </p:sp>
    </p:spTree>
    <p:extLst>
      <p:ext uri="{BB962C8B-B14F-4D97-AF65-F5344CB8AC3E}">
        <p14:creationId xmlns:p14="http://schemas.microsoft.com/office/powerpoint/2010/main" val="334620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8</a:t>
            </a:fld>
            <a:endParaRPr lang="en-US"/>
          </a:p>
        </p:txBody>
      </p:sp>
    </p:spTree>
    <p:extLst>
      <p:ext uri="{BB962C8B-B14F-4D97-AF65-F5344CB8AC3E}">
        <p14:creationId xmlns:p14="http://schemas.microsoft.com/office/powerpoint/2010/main" val="428442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A4C1DB-DDE1-4DA9-8CBE-A12D5EB3CD46}" type="slidenum">
              <a:rPr lang="en-US" smtClean="0"/>
              <a:pPr/>
              <a:t>9</a:t>
            </a:fld>
            <a:endParaRPr lang="en-US"/>
          </a:p>
        </p:txBody>
      </p:sp>
    </p:spTree>
    <p:extLst>
      <p:ext uri="{BB962C8B-B14F-4D97-AF65-F5344CB8AC3E}">
        <p14:creationId xmlns:p14="http://schemas.microsoft.com/office/powerpoint/2010/main" val="129261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2392E13-435E-4EC0-906C-A40D8AAB2181}" type="datetime1">
              <a:rPr lang="en-US" smtClean="0"/>
              <a:t>4/19/2019</a:t>
            </a:fld>
            <a:endParaRPr lang="en-US"/>
          </a:p>
        </p:txBody>
      </p:sp>
      <p:sp>
        <p:nvSpPr>
          <p:cNvPr id="17" name="Footer Placeholder 16"/>
          <p:cNvSpPr>
            <a:spLocks noGrp="1"/>
          </p:cNvSpPr>
          <p:nvPr>
            <p:ph type="ftr" sz="quarter" idx="11"/>
          </p:nvPr>
        </p:nvSpPr>
        <p:spPr/>
        <p:txBody>
          <a:bodyPr/>
          <a:lstStyle/>
          <a:p>
            <a:r>
              <a:rPr lang="en-US" smtClean="0"/>
              <a:t>Computer Network Attack</a:t>
            </a:r>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374004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144783-EA1A-4E09-9053-B4FD4355BB32}"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Computer Network Attack</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0499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1CE9A10-3CFC-419D-91CE-D5E1C0F9E55B}"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Computer Network Attack</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039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177514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62107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5071772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540888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549570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019771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2619306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1973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1B06B-715C-4CB0-AB28-72BF65D0F7BF}"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Computer Network Attack</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529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1852616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86898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FDA0FB-00FC-495F-A309-EE5A3BF72463}" type="datetimeFigureOut">
              <a:rPr lang="en-US" smtClean="0">
                <a:solidFill>
                  <a:prstClr val="white">
                    <a:shade val="50000"/>
                  </a:prstClr>
                </a:solidFill>
              </a:rPr>
              <a:pPr/>
              <a:t>4/19/2019</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92C6DC27-AC32-4608-8F74-F209063333D5}" type="slidenum">
              <a:rPr lang="en-US" smtClean="0">
                <a:solidFill>
                  <a:prstClr val="white">
                    <a:shade val="50000"/>
                  </a:prstClr>
                </a:solidFill>
              </a:rPr>
              <a:pPr/>
              <a:t>‹#›</a:t>
            </a:fld>
            <a:endParaRPr lang="en-US">
              <a:solidFill>
                <a:prstClr val="white">
                  <a:shade val="50000"/>
                </a:prstClr>
              </a:solidFill>
            </a:endParaRPr>
          </a:p>
        </p:txBody>
      </p:sp>
    </p:spTree>
    <p:extLst>
      <p:ext uri="{BB962C8B-B14F-4D97-AF65-F5344CB8AC3E}">
        <p14:creationId xmlns:p14="http://schemas.microsoft.com/office/powerpoint/2010/main" val="428820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ADF9B51-9312-4C80-AECA-357F367168E7}" type="datetime1">
              <a:rPr lang="en-US" smtClean="0"/>
              <a:t>4/19/2019</a:t>
            </a:fld>
            <a:endParaRPr lang="en-US"/>
          </a:p>
        </p:txBody>
      </p:sp>
      <p:sp>
        <p:nvSpPr>
          <p:cNvPr id="5" name="Footer Placeholder 4"/>
          <p:cNvSpPr>
            <a:spLocks noGrp="1"/>
          </p:cNvSpPr>
          <p:nvPr>
            <p:ph type="ftr" sz="quarter" idx="11"/>
          </p:nvPr>
        </p:nvSpPr>
        <p:spPr/>
        <p:txBody>
          <a:bodyPr/>
          <a:lstStyle/>
          <a:p>
            <a:r>
              <a:rPr lang="en-US" smtClean="0"/>
              <a:t>Computer Network Attack</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6309740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73228E-9B8B-4091-914B-A0AAD74552FC}"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Computer Network Attack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7632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B163B61-0D12-4FDC-A476-D4B8459E8555}" type="datetime1">
              <a:rPr lang="en-US" smtClean="0"/>
              <a:t>4/19/2019</a:t>
            </a:fld>
            <a:endParaRPr lang="en-US"/>
          </a:p>
        </p:txBody>
      </p:sp>
      <p:sp>
        <p:nvSpPr>
          <p:cNvPr id="8" name="Footer Placeholder 7"/>
          <p:cNvSpPr>
            <a:spLocks noGrp="1"/>
          </p:cNvSpPr>
          <p:nvPr>
            <p:ph type="ftr" sz="quarter" idx="11"/>
          </p:nvPr>
        </p:nvSpPr>
        <p:spPr/>
        <p:txBody>
          <a:bodyPr/>
          <a:lstStyle/>
          <a:p>
            <a:r>
              <a:rPr lang="en-US" smtClean="0"/>
              <a:t>Computer Network Attack</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8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18EA771-3E38-497B-88DC-CB046A51F8AA}" type="datetime1">
              <a:rPr lang="en-US" smtClean="0"/>
              <a:t>4/19/2019</a:t>
            </a:fld>
            <a:endParaRPr lang="en-US"/>
          </a:p>
        </p:txBody>
      </p:sp>
      <p:sp>
        <p:nvSpPr>
          <p:cNvPr id="4" name="Footer Placeholder 3"/>
          <p:cNvSpPr>
            <a:spLocks noGrp="1"/>
          </p:cNvSpPr>
          <p:nvPr>
            <p:ph type="ftr" sz="quarter" idx="11"/>
          </p:nvPr>
        </p:nvSpPr>
        <p:spPr/>
        <p:txBody>
          <a:bodyPr/>
          <a:lstStyle/>
          <a:p>
            <a:r>
              <a:rPr lang="en-US" smtClean="0"/>
              <a:t>Computer Network Attack</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399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77535-F1A4-4980-9F09-2BB69EE87E1F}" type="datetime1">
              <a:rPr lang="en-US" smtClean="0"/>
              <a:t>4/19/2019</a:t>
            </a:fld>
            <a:endParaRPr lang="en-US"/>
          </a:p>
        </p:txBody>
      </p:sp>
      <p:sp>
        <p:nvSpPr>
          <p:cNvPr id="3" name="Footer Placeholder 2"/>
          <p:cNvSpPr>
            <a:spLocks noGrp="1"/>
          </p:cNvSpPr>
          <p:nvPr>
            <p:ph type="ftr" sz="quarter" idx="11"/>
          </p:nvPr>
        </p:nvSpPr>
        <p:spPr/>
        <p:txBody>
          <a:bodyPr/>
          <a:lstStyle/>
          <a:p>
            <a:r>
              <a:rPr lang="en-US" smtClean="0"/>
              <a:t>Computer Network Attack</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437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FF373E-E21D-48F1-97AC-0D20ECF795F6}"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Computer Network Attack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4870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B204E8-5BA8-4DE3-ACB3-4B56A6AB0CD1}" type="datetime1">
              <a:rPr lang="en-US" smtClean="0"/>
              <a:t>4/19/2019</a:t>
            </a:fld>
            <a:endParaRPr lang="en-US"/>
          </a:p>
        </p:txBody>
      </p:sp>
      <p:sp>
        <p:nvSpPr>
          <p:cNvPr id="6" name="Footer Placeholder 5"/>
          <p:cNvSpPr>
            <a:spLocks noGrp="1"/>
          </p:cNvSpPr>
          <p:nvPr>
            <p:ph type="ftr" sz="quarter" idx="11"/>
          </p:nvPr>
        </p:nvSpPr>
        <p:spPr/>
        <p:txBody>
          <a:bodyPr/>
          <a:lstStyle/>
          <a:p>
            <a:r>
              <a:rPr lang="en-US" smtClean="0"/>
              <a:t>Computer Network Attack</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3039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58E2685-3EE5-4168-B084-4C16AB8638B3}" type="datetime1">
              <a:rPr lang="en-US" smtClean="0"/>
              <a:t>4/19/2019</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Computer Network Attack</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222418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fontAlgn="base">
              <a:spcBef>
                <a:spcPct val="0"/>
              </a:spcBef>
              <a:spcAft>
                <a:spcPct val="0"/>
              </a:spcAft>
            </a:pPr>
            <a:fld id="{8BFDA0FB-00FC-495F-A309-EE5A3BF72463}" type="datetimeFigureOut">
              <a:rPr lang="en-US" smtClean="0">
                <a:solidFill>
                  <a:prstClr val="white">
                    <a:shade val="50000"/>
                  </a:prstClr>
                </a:solidFill>
                <a:latin typeface="Arial" charset="0"/>
                <a:cs typeface="Arial" charset="0"/>
              </a:rPr>
              <a:pPr fontAlgn="base">
                <a:spcBef>
                  <a:spcPct val="0"/>
                </a:spcBef>
                <a:spcAft>
                  <a:spcPct val="0"/>
                </a:spcAft>
              </a:pPr>
              <a:t>4/19/2019</a:t>
            </a:fld>
            <a:endParaRPr lang="en-US">
              <a:solidFill>
                <a:prstClr val="white">
                  <a:shade val="50000"/>
                </a:prstClr>
              </a:solidFill>
              <a:latin typeface="Arial" charset="0"/>
              <a:cs typeface="Arial" charset="0"/>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fontAlgn="base">
              <a:spcBef>
                <a:spcPct val="0"/>
              </a:spcBef>
              <a:spcAft>
                <a:spcPct val="0"/>
              </a:spcAft>
            </a:pPr>
            <a:endParaRPr lang="en-US">
              <a:solidFill>
                <a:prstClr val="white">
                  <a:shade val="50000"/>
                </a:prstClr>
              </a:solidFill>
              <a:latin typeface="Arial" charset="0"/>
              <a:cs typeface="Arial" charset="0"/>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fontAlgn="base">
              <a:spcBef>
                <a:spcPct val="0"/>
              </a:spcBef>
              <a:spcAft>
                <a:spcPct val="0"/>
              </a:spcAft>
            </a:pPr>
            <a:fld id="{92C6DC27-AC32-4608-8F74-F209063333D5}" type="slidenum">
              <a:rPr lang="en-US" smtClean="0">
                <a:solidFill>
                  <a:prstClr val="white">
                    <a:shade val="50000"/>
                  </a:prstClr>
                </a:solidFill>
                <a:latin typeface="Arial" charset="0"/>
                <a:cs typeface="Arial" charset="0"/>
              </a:rPr>
              <a:pPr fontAlgn="base">
                <a:spcBef>
                  <a:spcPct val="0"/>
                </a:spcBef>
                <a:spcAft>
                  <a:spcPct val="0"/>
                </a:spcAft>
              </a:pPr>
              <a:t>‹#›</a:t>
            </a:fld>
            <a:endParaRPr lang="en-US">
              <a:solidFill>
                <a:prstClr val="white">
                  <a:shade val="50000"/>
                </a:prstClr>
              </a:solidFill>
              <a:latin typeface="Arial" charset="0"/>
              <a:cs typeface="Arial" charset="0"/>
            </a:endParaRPr>
          </a:p>
        </p:txBody>
      </p:sp>
    </p:spTree>
    <p:extLst>
      <p:ext uri="{BB962C8B-B14F-4D97-AF65-F5344CB8AC3E}">
        <p14:creationId xmlns:p14="http://schemas.microsoft.com/office/powerpoint/2010/main" val="250480137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courses.cyber.usna.edu/SY110/calendar.php?key=a25f8885aa6ee573c7f3dfa08f803dcf9b6f0d41&amp;type=class&amp;event=3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1524000"/>
          </a:xfrm>
        </p:spPr>
        <p:txBody>
          <a:bodyPr>
            <a:normAutofit/>
          </a:bodyPr>
          <a:lstStyle/>
          <a:p>
            <a:r>
              <a:rPr lang="en-US" dirty="0" smtClean="0"/>
              <a:t>Cyber attack</a:t>
            </a:r>
            <a:br>
              <a:rPr lang="en-US" dirty="0" smtClean="0"/>
            </a:br>
            <a:r>
              <a:rPr lang="en-US" sz="2400" dirty="0" err="1">
                <a:solidFill>
                  <a:srgbClr val="002060"/>
                </a:solidFill>
              </a:rPr>
              <a:t>usna</a:t>
            </a:r>
            <a:r>
              <a:rPr lang="en-US" sz="2400" dirty="0">
                <a:solidFill>
                  <a:srgbClr val="002060"/>
                </a:solidFill>
              </a:rPr>
              <a:t> </a:t>
            </a:r>
            <a:r>
              <a:rPr lang="en-US" sz="2400" dirty="0" smtClean="0">
                <a:solidFill>
                  <a:srgbClr val="002060"/>
                </a:solidFill>
              </a:rPr>
              <a:t>sY110</a:t>
            </a:r>
            <a:endParaRPr lang="en-US" sz="2400" dirty="0">
              <a:solidFill>
                <a:srgbClr val="002060"/>
              </a:solidFill>
            </a:endParaRPr>
          </a:p>
        </p:txBody>
      </p:sp>
      <p:pic>
        <p:nvPicPr>
          <p:cNvPr id="3" name="Picture 2"/>
          <p:cNvPicPr>
            <a:picLocks noChangeAspect="1"/>
          </p:cNvPicPr>
          <p:nvPr/>
        </p:nvPicPr>
        <p:blipFill>
          <a:blip r:embed="rId3"/>
          <a:stretch>
            <a:fillRect/>
          </a:stretch>
        </p:blipFill>
        <p:spPr>
          <a:xfrm>
            <a:off x="2318153" y="2260105"/>
            <a:ext cx="4507693" cy="3381938"/>
          </a:xfrm>
          <a:prstGeom prst="rect">
            <a:avLst/>
          </a:prstGeom>
        </p:spPr>
      </p:pic>
      <p:sp>
        <p:nvSpPr>
          <p:cNvPr id="4" name="Title 1"/>
          <p:cNvSpPr txBox="1">
            <a:spLocks/>
          </p:cNvSpPr>
          <p:nvPr/>
        </p:nvSpPr>
        <p:spPr>
          <a:xfrm>
            <a:off x="6324600" y="5943600"/>
            <a:ext cx="2667000" cy="762000"/>
          </a:xfrm>
          <a:prstGeom prst="rect">
            <a:avLst/>
          </a:prstGeo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err="1"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Lcdr</a:t>
            </a:r>
            <a:r>
              <a:rPr kumimoji="0" lang="en-US" sz="2000" b="1" i="0" u="none" strike="noStrike" kern="1200" cap="all" spc="0" normalizeH="0" baseline="0" noProof="0" dirty="0"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 Brian Kiehl</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all" spc="0" normalizeH="0" baseline="0" noProof="0" dirty="0"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Leahy 101 | 410.293.0953</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200" b="1" i="0" u="none" strike="noStrike" kern="1200" cap="all" spc="0" normalizeH="0" baseline="0" noProof="0" dirty="0" smtClean="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rPr>
              <a:t>kiehl@usna.edu</a:t>
            </a:r>
            <a:endParaRPr kumimoji="0" lang="en-US" sz="1200" b="1" i="0" u="none" strike="noStrike" kern="1200" cap="all" spc="0" normalizeH="0" baseline="0" noProof="0" dirty="0">
              <a:ln w="6350">
                <a:noFill/>
              </a:ln>
              <a:solidFill>
                <a:srgbClr val="002060"/>
              </a:solidFill>
              <a:effectLst>
                <a:outerShdw blurRad="127000" dist="200000" dir="2700000" algn="tl" rotWithShape="0">
                  <a:srgbClr val="000000">
                    <a:alpha val="30000"/>
                  </a:srgbClr>
                </a:outerShdw>
              </a:effectLst>
              <a:uLnTx/>
              <a:uFillTx/>
              <a:latin typeface="Lucida Sans"/>
              <a:ea typeface="+mj-ea"/>
              <a:cs typeface="+mj-cs"/>
            </a:endParaRPr>
          </a:p>
        </p:txBody>
      </p:sp>
    </p:spTree>
    <p:extLst>
      <p:ext uri="{BB962C8B-B14F-4D97-AF65-F5344CB8AC3E}">
        <p14:creationId xmlns:p14="http://schemas.microsoft.com/office/powerpoint/2010/main" val="2918892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normAutofit fontScale="90000"/>
          </a:bodyPr>
          <a:lstStyle/>
          <a:p>
            <a:r>
              <a:rPr lang="en-US" dirty="0" smtClean="0"/>
              <a:t>Remote Code Execution:</a:t>
            </a:r>
            <a:br>
              <a:rPr lang="en-US" dirty="0" smtClean="0"/>
            </a:br>
            <a:r>
              <a:rPr lang="en-US" dirty="0" smtClean="0"/>
              <a:t>Buffer Overflow Attack</a:t>
            </a:r>
            <a:endParaRPr lang="en-US" sz="3600" dirty="0"/>
          </a:p>
        </p:txBody>
      </p:sp>
      <p:sp>
        <p:nvSpPr>
          <p:cNvPr id="3" name="Content Placeholder 2"/>
          <p:cNvSpPr>
            <a:spLocks noGrp="1"/>
          </p:cNvSpPr>
          <p:nvPr>
            <p:ph idx="1"/>
          </p:nvPr>
        </p:nvSpPr>
        <p:spPr>
          <a:xfrm>
            <a:off x="457200" y="1343526"/>
            <a:ext cx="5715000" cy="4648200"/>
          </a:xfrm>
        </p:spPr>
        <p:txBody>
          <a:bodyPr>
            <a:normAutofit/>
          </a:bodyPr>
          <a:lstStyle/>
          <a:p>
            <a:r>
              <a:rPr lang="en-US" sz="2100" dirty="0" smtClean="0"/>
              <a:t>A client connected to a web server sends a sequence of bytes to the web server as an HTTP request.</a:t>
            </a:r>
          </a:p>
          <a:p>
            <a:r>
              <a:rPr lang="en-US" sz="2100" dirty="0" smtClean="0"/>
              <a:t>The web server copies those bytes into the computer’s memory (to a fixed size region called a “buffer”) and processes those bytes.</a:t>
            </a:r>
          </a:p>
          <a:p>
            <a:r>
              <a:rPr lang="en-US" sz="2100" dirty="0" smtClean="0"/>
              <a:t>If the server isn’t careful and the client sends lots of bytes, eventually the bytes the server is copying will start to overwrite bytes in memory that contain important data.</a:t>
            </a:r>
          </a:p>
          <a:p>
            <a:pPr lvl="1"/>
            <a:endParaRPr lang="en-US" sz="21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pic>
        <p:nvPicPr>
          <p:cNvPr id="8" name="Picture 7"/>
          <p:cNvPicPr>
            <a:picLocks noChangeAspect="1"/>
          </p:cNvPicPr>
          <p:nvPr/>
        </p:nvPicPr>
        <p:blipFill rotWithShape="1">
          <a:blip r:embed="rId3"/>
          <a:srcRect l="3149" t="15104" r="58198" b="18228"/>
          <a:stretch/>
        </p:blipFill>
        <p:spPr>
          <a:xfrm>
            <a:off x="6172200" y="2556056"/>
            <a:ext cx="2828925" cy="2743200"/>
          </a:xfrm>
          <a:prstGeom prst="rect">
            <a:avLst/>
          </a:prstGeom>
        </p:spPr>
      </p:pic>
      <p:sp>
        <p:nvSpPr>
          <p:cNvPr id="9" name="Content Placeholder 2"/>
          <p:cNvSpPr txBox="1">
            <a:spLocks/>
          </p:cNvSpPr>
          <p:nvPr/>
        </p:nvSpPr>
        <p:spPr>
          <a:xfrm>
            <a:off x="457200" y="5342022"/>
            <a:ext cx="5486400" cy="1592178"/>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100" dirty="0" smtClean="0"/>
              <a:t>Worse, it might start to overwrite what the program was going to do with what an attacker </a:t>
            </a:r>
            <a:r>
              <a:rPr lang="en-US" sz="2100" i="1" dirty="0" smtClean="0"/>
              <a:t>wants </a:t>
            </a:r>
            <a:r>
              <a:rPr lang="en-US" sz="2100" dirty="0" smtClean="0"/>
              <a:t>it to do next: like open up a shell!</a:t>
            </a:r>
          </a:p>
          <a:p>
            <a:pPr lvl="1"/>
            <a:endParaRPr lang="en-US" sz="2100" dirty="0" smtClean="0"/>
          </a:p>
        </p:txBody>
      </p:sp>
      <p:sp>
        <p:nvSpPr>
          <p:cNvPr id="10" name="TextBox 9"/>
          <p:cNvSpPr txBox="1"/>
          <p:nvPr/>
        </p:nvSpPr>
        <p:spPr>
          <a:xfrm>
            <a:off x="5976938" y="5308705"/>
            <a:ext cx="3200400" cy="1477328"/>
          </a:xfrm>
          <a:prstGeom prst="rect">
            <a:avLst/>
          </a:prstGeom>
          <a:noFill/>
        </p:spPr>
        <p:txBody>
          <a:bodyPr wrap="square" rtlCol="0">
            <a:spAutoFit/>
          </a:bodyPr>
          <a:lstStyle/>
          <a:p>
            <a:r>
              <a:rPr lang="en-US" dirty="0">
                <a:hlinkClick r:id="rId4"/>
              </a:rPr>
              <a:t>http://</a:t>
            </a:r>
            <a:r>
              <a:rPr lang="en-US" dirty="0" smtClean="0">
                <a:hlinkClick r:id="rId4"/>
              </a:rPr>
              <a:t>courses.cyber.usna.edu/SY110/calendar.php?key=a25f8885aa6ee573c7f3dfa08f803dcf9b6f0d41&amp;type=class&amp;event=32</a:t>
            </a:r>
            <a:r>
              <a:rPr lang="en-US" dirty="0" smtClean="0"/>
              <a:t> </a:t>
            </a:r>
            <a:endParaRPr lang="en-US" dirty="0"/>
          </a:p>
        </p:txBody>
      </p:sp>
      <p:sp>
        <p:nvSpPr>
          <p:cNvPr id="11" name="TextBox 10"/>
          <p:cNvSpPr txBox="1"/>
          <p:nvPr/>
        </p:nvSpPr>
        <p:spPr>
          <a:xfrm>
            <a:off x="6180221" y="3231439"/>
            <a:ext cx="1908048" cy="369332"/>
          </a:xfrm>
          <a:prstGeom prst="rect">
            <a:avLst/>
          </a:prstGeom>
          <a:noFill/>
        </p:spPr>
        <p:txBody>
          <a:bodyPr wrap="square" rtlCol="0">
            <a:spAutoFit/>
          </a:bodyPr>
          <a:lstStyle/>
          <a:p>
            <a:r>
              <a:rPr lang="en-US" dirty="0" smtClean="0">
                <a:solidFill>
                  <a:schemeClr val="bg1"/>
                </a:solidFill>
              </a:rPr>
              <a:t>Name input</a:t>
            </a:r>
            <a:endParaRPr lang="en-US" dirty="0">
              <a:solidFill>
                <a:schemeClr val="bg1"/>
              </a:solidFill>
            </a:endParaRPr>
          </a:p>
        </p:txBody>
      </p:sp>
      <p:cxnSp>
        <p:nvCxnSpPr>
          <p:cNvPr id="12" name="Straight Arrow Connector 11"/>
          <p:cNvCxnSpPr/>
          <p:nvPr/>
        </p:nvCxnSpPr>
        <p:spPr>
          <a:xfrm flipV="1">
            <a:off x="6693240" y="2862107"/>
            <a:ext cx="189626" cy="444861"/>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235952" y="2998201"/>
            <a:ext cx="1908048" cy="369332"/>
          </a:xfrm>
          <a:prstGeom prst="rect">
            <a:avLst/>
          </a:prstGeom>
          <a:noFill/>
        </p:spPr>
        <p:txBody>
          <a:bodyPr wrap="square" rtlCol="0">
            <a:spAutoFit/>
          </a:bodyPr>
          <a:lstStyle/>
          <a:p>
            <a:r>
              <a:rPr lang="en-US" dirty="0" smtClean="0">
                <a:solidFill>
                  <a:schemeClr val="bg1"/>
                </a:solidFill>
              </a:rPr>
              <a:t>Date Command</a:t>
            </a:r>
            <a:endParaRPr lang="en-US" dirty="0">
              <a:solidFill>
                <a:schemeClr val="bg1"/>
              </a:solidFill>
            </a:endParaRPr>
          </a:p>
        </p:txBody>
      </p:sp>
      <p:cxnSp>
        <p:nvCxnSpPr>
          <p:cNvPr id="14" name="Straight Arrow Connector 13"/>
          <p:cNvCxnSpPr/>
          <p:nvPr/>
        </p:nvCxnSpPr>
        <p:spPr>
          <a:xfrm flipH="1" flipV="1">
            <a:off x="7725503" y="2808939"/>
            <a:ext cx="199297" cy="18926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98715" y="1464291"/>
            <a:ext cx="2288085" cy="92333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b="1" dirty="0" smtClean="0">
                <a:solidFill>
                  <a:schemeClr val="bg1"/>
                </a:solidFill>
              </a:rPr>
              <a:t>Remote Code Input:</a:t>
            </a:r>
          </a:p>
          <a:p>
            <a:pPr algn="ctr"/>
            <a:r>
              <a:rPr lang="en-US" dirty="0" err="1" smtClean="0">
                <a:solidFill>
                  <a:schemeClr val="bg1"/>
                </a:solidFill>
              </a:rPr>
              <a:t>Ironmaidenkill</a:t>
            </a:r>
            <a:endParaRPr lang="en-US" dirty="0" smtClean="0">
              <a:solidFill>
                <a:schemeClr val="bg1"/>
              </a:solidFill>
            </a:endParaRPr>
          </a:p>
          <a:p>
            <a:pPr algn="ctr"/>
            <a:r>
              <a:rPr lang="en-US" dirty="0" err="1" smtClean="0">
                <a:solidFill>
                  <a:schemeClr val="bg1"/>
                </a:solidFill>
              </a:rPr>
              <a:t>Ironmaidenopnshel</a:t>
            </a:r>
            <a:endParaRPr lang="en-US" dirty="0">
              <a:solidFill>
                <a:schemeClr val="bg1"/>
              </a:solidFill>
            </a:endParaRPr>
          </a:p>
        </p:txBody>
      </p:sp>
    </p:spTree>
    <p:extLst>
      <p:ext uri="{BB962C8B-B14F-4D97-AF65-F5344CB8AC3E}">
        <p14:creationId xmlns:p14="http://schemas.microsoft.com/office/powerpoint/2010/main" val="349585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normAutofit fontScale="90000"/>
          </a:bodyPr>
          <a:lstStyle/>
          <a:p>
            <a:r>
              <a:rPr lang="en-US" dirty="0" smtClean="0"/>
              <a:t>Getting a Username/Password</a:t>
            </a:r>
            <a:endParaRPr lang="en-US" sz="3600" dirty="0"/>
          </a:p>
        </p:txBody>
      </p:sp>
      <p:sp>
        <p:nvSpPr>
          <p:cNvPr id="3" name="Content Placeholder 2"/>
          <p:cNvSpPr>
            <a:spLocks noGrp="1"/>
          </p:cNvSpPr>
          <p:nvPr>
            <p:ph idx="1"/>
          </p:nvPr>
        </p:nvSpPr>
        <p:spPr>
          <a:xfrm>
            <a:off x="457200" y="1160843"/>
            <a:ext cx="5257800" cy="5514474"/>
          </a:xfrm>
        </p:spPr>
        <p:txBody>
          <a:bodyPr>
            <a:normAutofit/>
          </a:bodyPr>
          <a:lstStyle/>
          <a:p>
            <a:r>
              <a:rPr lang="en-US" sz="2200" dirty="0" smtClean="0"/>
              <a:t>Websites:</a:t>
            </a:r>
          </a:p>
          <a:p>
            <a:pPr lvl="1"/>
            <a:r>
              <a:rPr lang="en-US" sz="1800" dirty="0" smtClean="0"/>
              <a:t>Identify individuals and e-mail addresses (often contains username)</a:t>
            </a:r>
          </a:p>
          <a:p>
            <a:pPr lvl="1"/>
            <a:r>
              <a:rPr lang="en-US" sz="1800" dirty="0" smtClean="0"/>
              <a:t>Social media sites: hobbies, interests, significant dates, etc.</a:t>
            </a:r>
          </a:p>
          <a:p>
            <a:r>
              <a:rPr lang="en-US" sz="2200" dirty="0" smtClean="0"/>
              <a:t>Violence / Threats</a:t>
            </a:r>
          </a:p>
          <a:p>
            <a:r>
              <a:rPr lang="en-US" sz="2200" dirty="0" smtClean="0"/>
              <a:t>Trickery:</a:t>
            </a:r>
          </a:p>
          <a:p>
            <a:pPr lvl="1"/>
            <a:r>
              <a:rPr lang="en-US" sz="1800" dirty="0" smtClean="0"/>
              <a:t>Phishing attacks</a:t>
            </a:r>
          </a:p>
          <a:p>
            <a:pPr lvl="1"/>
            <a:r>
              <a:rPr lang="en-US" sz="1800" dirty="0" smtClean="0"/>
              <a:t>Stealing passwords from weak accounts, since people reuse these often.</a:t>
            </a:r>
          </a:p>
          <a:p>
            <a:r>
              <a:rPr lang="en-US" sz="2200" dirty="0" smtClean="0"/>
              <a:t>Unchanged Defaults:</a:t>
            </a:r>
          </a:p>
          <a:p>
            <a:pPr lvl="1"/>
            <a:r>
              <a:rPr lang="en-US" sz="1800" dirty="0" smtClean="0"/>
              <a:t>Most devices and accounts begin with default passwords.</a:t>
            </a:r>
          </a:p>
          <a:p>
            <a:pPr lvl="1"/>
            <a:r>
              <a:rPr lang="en-US" sz="1800" dirty="0" smtClean="0"/>
              <a:t>Internet searches usually reveal these</a:t>
            </a:r>
          </a:p>
          <a:p>
            <a:r>
              <a:rPr lang="en-US" sz="2200" dirty="0" smtClean="0"/>
              <a:t>Predictable passwords:</a:t>
            </a:r>
          </a:p>
          <a:p>
            <a:pPr lvl="1"/>
            <a:r>
              <a:rPr lang="en-US" sz="1800" dirty="0" err="1"/>
              <a:t>i</a:t>
            </a:r>
            <a:r>
              <a:rPr lang="en-US" sz="1800" dirty="0" err="1" smtClean="0"/>
              <a:t>loveyou</a:t>
            </a:r>
            <a:r>
              <a:rPr lang="en-US" sz="1800" dirty="0" smtClean="0"/>
              <a:t>, 123456, etc.</a:t>
            </a:r>
          </a:p>
          <a:p>
            <a:pPr lvl="1"/>
            <a:endParaRPr lang="en-US" sz="2200"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11</a:t>
            </a:fld>
            <a:endParaRPr lang="en-US">
              <a:solidFill>
                <a:prstClr val="white">
                  <a:shade val="50000"/>
                </a:prstClr>
              </a:solidFill>
            </a:endParaRPr>
          </a:p>
        </p:txBody>
      </p:sp>
      <p:pic>
        <p:nvPicPr>
          <p:cNvPr id="17" name="Picture 16"/>
          <p:cNvPicPr>
            <a:picLocks noChangeAspect="1"/>
          </p:cNvPicPr>
          <p:nvPr/>
        </p:nvPicPr>
        <p:blipFill>
          <a:blip r:embed="rId3"/>
          <a:stretch>
            <a:fillRect/>
          </a:stretch>
        </p:blipFill>
        <p:spPr>
          <a:xfrm>
            <a:off x="5867400" y="1082040"/>
            <a:ext cx="2997200" cy="2247900"/>
          </a:xfrm>
          <a:prstGeom prst="rect">
            <a:avLst/>
          </a:prstGeom>
        </p:spPr>
      </p:pic>
      <p:pic>
        <p:nvPicPr>
          <p:cNvPr id="19" name="Picture 18"/>
          <p:cNvPicPr>
            <a:picLocks noChangeAspect="1"/>
          </p:cNvPicPr>
          <p:nvPr/>
        </p:nvPicPr>
        <p:blipFill rotWithShape="1">
          <a:blip r:embed="rId4"/>
          <a:srcRect r="59876"/>
          <a:stretch/>
        </p:blipFill>
        <p:spPr>
          <a:xfrm>
            <a:off x="5971723" y="3474917"/>
            <a:ext cx="2788553" cy="3200400"/>
          </a:xfrm>
          <a:prstGeom prst="rect">
            <a:avLst/>
          </a:prstGeom>
        </p:spPr>
      </p:pic>
      <p:sp>
        <p:nvSpPr>
          <p:cNvPr id="20" name="TextBox 19"/>
          <p:cNvSpPr txBox="1"/>
          <p:nvPr/>
        </p:nvSpPr>
        <p:spPr>
          <a:xfrm>
            <a:off x="5971723" y="3474917"/>
            <a:ext cx="581477" cy="368968"/>
          </a:xfrm>
          <a:prstGeom prst="rect">
            <a:avLst/>
          </a:prstGeom>
          <a:solidFill>
            <a:schemeClr val="tx1">
              <a:lumMod val="95000"/>
            </a:schemeClr>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364393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229600" cy="1143000"/>
          </a:xfrm>
        </p:spPr>
        <p:txBody>
          <a:bodyPr>
            <a:normAutofit fontScale="90000"/>
          </a:bodyPr>
          <a:lstStyle/>
          <a:p>
            <a:r>
              <a:rPr lang="en-US" dirty="0" smtClean="0"/>
              <a:t>Getting a Username/Password</a:t>
            </a:r>
            <a:endParaRPr lang="en-US" sz="3600" dirty="0"/>
          </a:p>
        </p:txBody>
      </p:sp>
      <p:sp>
        <p:nvSpPr>
          <p:cNvPr id="3" name="Content Placeholder 2"/>
          <p:cNvSpPr>
            <a:spLocks noGrp="1"/>
          </p:cNvSpPr>
          <p:nvPr>
            <p:ph idx="1"/>
          </p:nvPr>
        </p:nvSpPr>
        <p:spPr>
          <a:xfrm>
            <a:off x="367284" y="3687883"/>
            <a:ext cx="8458200" cy="3093917"/>
          </a:xfrm>
        </p:spPr>
        <p:txBody>
          <a:bodyPr>
            <a:noAutofit/>
          </a:bodyPr>
          <a:lstStyle/>
          <a:p>
            <a:r>
              <a:rPr lang="en-US" sz="2400" dirty="0" smtClean="0"/>
              <a:t>Passwords sent in clear:</a:t>
            </a:r>
          </a:p>
          <a:p>
            <a:pPr lvl="1"/>
            <a:r>
              <a:rPr lang="en-US" sz="2000" dirty="0" smtClean="0"/>
              <a:t>Sometimes passwords are sent over networks without encryption (sent “in the clear”)</a:t>
            </a:r>
          </a:p>
          <a:p>
            <a:pPr lvl="1"/>
            <a:r>
              <a:rPr lang="en-US" sz="2000" dirty="0" smtClean="0"/>
              <a:t>Anyone able to snoop the network traffic can simply read them.</a:t>
            </a:r>
          </a:p>
          <a:p>
            <a:pPr lvl="1"/>
            <a:r>
              <a:rPr lang="en-US" sz="2000" dirty="0" smtClean="0"/>
              <a:t>Any website that you log into which use ‘http’ instead of ‘https’ are probably sending passwords in the clear.</a:t>
            </a:r>
          </a:p>
          <a:p>
            <a:pPr lvl="1"/>
            <a:r>
              <a:rPr lang="en-US" sz="2000" dirty="0" smtClean="0"/>
              <a:t>Any site that can e-mail you back your password is storing them without any hashing or salting too.</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shade val="50000"/>
                  </a:prstClr>
                </a:solidFill>
              </a:rPr>
              <a:pPr/>
              <a:t>12</a:t>
            </a:fld>
            <a:endParaRPr lang="en-US">
              <a:solidFill>
                <a:prstClr val="white">
                  <a:shade val="50000"/>
                </a:prstClr>
              </a:solidFill>
            </a:endParaRPr>
          </a:p>
        </p:txBody>
      </p:sp>
      <p:pic>
        <p:nvPicPr>
          <p:cNvPr id="4" name="Picture 3"/>
          <p:cNvPicPr>
            <a:picLocks noChangeAspect="1"/>
          </p:cNvPicPr>
          <p:nvPr/>
        </p:nvPicPr>
        <p:blipFill>
          <a:blip r:embed="rId3"/>
          <a:stretch>
            <a:fillRect/>
          </a:stretch>
        </p:blipFill>
        <p:spPr>
          <a:xfrm>
            <a:off x="4797770" y="1158240"/>
            <a:ext cx="4027714" cy="2819400"/>
          </a:xfrm>
          <a:prstGeom prst="rect">
            <a:avLst/>
          </a:prstGeom>
        </p:spPr>
      </p:pic>
      <p:pic>
        <p:nvPicPr>
          <p:cNvPr id="6" name="Picture 5"/>
          <p:cNvPicPr>
            <a:picLocks noChangeAspect="1"/>
          </p:cNvPicPr>
          <p:nvPr/>
        </p:nvPicPr>
        <p:blipFill>
          <a:blip r:embed="rId4"/>
          <a:stretch>
            <a:fillRect/>
          </a:stretch>
        </p:blipFill>
        <p:spPr>
          <a:xfrm>
            <a:off x="214041" y="1179477"/>
            <a:ext cx="4391487" cy="2438400"/>
          </a:xfrm>
          <a:prstGeom prst="rect">
            <a:avLst/>
          </a:prstGeom>
        </p:spPr>
      </p:pic>
    </p:spTree>
    <p:extLst>
      <p:ext uri="{BB962C8B-B14F-4D97-AF65-F5344CB8AC3E}">
        <p14:creationId xmlns:p14="http://schemas.microsoft.com/office/powerpoint/2010/main" val="1166766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76"/>
            <a:ext cx="8229600" cy="1143000"/>
          </a:xfrm>
        </p:spPr>
        <p:txBody>
          <a:bodyPr>
            <a:normAutofit/>
          </a:bodyPr>
          <a:lstStyle/>
          <a:p>
            <a:r>
              <a:rPr lang="en-US" dirty="0" smtClean="0"/>
              <a:t>Escalating Privileges</a:t>
            </a:r>
            <a:endParaRPr lang="en-US" sz="3600" dirty="0"/>
          </a:p>
        </p:txBody>
      </p:sp>
      <p:sp>
        <p:nvSpPr>
          <p:cNvPr id="3" name="Content Placeholder 2"/>
          <p:cNvSpPr>
            <a:spLocks noGrp="1"/>
          </p:cNvSpPr>
          <p:nvPr>
            <p:ph idx="1"/>
          </p:nvPr>
        </p:nvSpPr>
        <p:spPr>
          <a:xfrm>
            <a:off x="76200" y="938784"/>
            <a:ext cx="5943600" cy="5943600"/>
          </a:xfrm>
        </p:spPr>
        <p:txBody>
          <a:bodyPr>
            <a:normAutofit/>
          </a:bodyPr>
          <a:lstStyle/>
          <a:p>
            <a:r>
              <a:rPr lang="en-US" sz="2100" dirty="0" smtClean="0"/>
              <a:t>Simply gaining access to a host is not necessarily enough for an attacker to accomplish his/her goal </a:t>
            </a:r>
            <a:r>
              <a:rPr lang="en-US" sz="2100" i="1" dirty="0" smtClean="0"/>
              <a:t>(secret.txt</a:t>
            </a:r>
            <a:r>
              <a:rPr lang="en-US" sz="2100" dirty="0" smtClean="0"/>
              <a:t>)</a:t>
            </a:r>
            <a:r>
              <a:rPr lang="en-US" sz="2100" i="1" dirty="0" smtClean="0"/>
              <a:t>.</a:t>
            </a:r>
          </a:p>
          <a:p>
            <a:r>
              <a:rPr lang="en-US" sz="2100" dirty="0" smtClean="0"/>
              <a:t>The attacker may have to </a:t>
            </a:r>
            <a:r>
              <a:rPr lang="en-US" sz="2100" i="1" dirty="0" smtClean="0"/>
              <a:t>escalate privileges</a:t>
            </a:r>
            <a:r>
              <a:rPr lang="en-US" sz="2100" dirty="0" smtClean="0"/>
              <a:t> to those of another user </a:t>
            </a:r>
            <a:r>
              <a:rPr lang="en-US" sz="2100" i="1" dirty="0" smtClean="0"/>
              <a:t>(</a:t>
            </a:r>
            <a:r>
              <a:rPr lang="en-US" sz="2100" i="1" dirty="0" err="1" smtClean="0"/>
              <a:t>timvic</a:t>
            </a:r>
            <a:r>
              <a:rPr lang="en-US" sz="2100" dirty="0" smtClean="0"/>
              <a:t>)</a:t>
            </a:r>
            <a:r>
              <a:rPr lang="en-US" sz="2100" i="1" dirty="0" smtClean="0"/>
              <a:t>.</a:t>
            </a:r>
          </a:p>
          <a:p>
            <a:r>
              <a:rPr lang="en-US" sz="2100" dirty="0" smtClean="0"/>
              <a:t>Stronger password attacks:</a:t>
            </a:r>
          </a:p>
          <a:p>
            <a:pPr lvl="1"/>
            <a:r>
              <a:rPr lang="en-US" sz="1700" dirty="0" smtClean="0"/>
              <a:t>Get the file containing password hashes.</a:t>
            </a:r>
          </a:p>
          <a:p>
            <a:pPr lvl="1"/>
            <a:r>
              <a:rPr lang="en-US" sz="1700" dirty="0" smtClean="0"/>
              <a:t>Search for a string (e.g. ‘123456’) whose hash matches what’s in the file</a:t>
            </a:r>
          </a:p>
          <a:p>
            <a:pPr lvl="1"/>
            <a:r>
              <a:rPr lang="en-US" sz="1700" dirty="0" smtClean="0"/>
              <a:t>This is important because login attempts are slow and are logged by system administrators, and so your activity may be noticed.</a:t>
            </a:r>
          </a:p>
          <a:p>
            <a:r>
              <a:rPr lang="en-US" sz="2100" dirty="0" smtClean="0"/>
              <a:t>Types of password attacks:</a:t>
            </a:r>
          </a:p>
          <a:p>
            <a:pPr lvl="1"/>
            <a:r>
              <a:rPr lang="en-US" sz="1700" dirty="0" smtClean="0"/>
              <a:t>Brute force attacks (all possible passwords)</a:t>
            </a:r>
          </a:p>
          <a:p>
            <a:pPr lvl="1"/>
            <a:r>
              <a:rPr lang="en-US" sz="1700" dirty="0" smtClean="0"/>
              <a:t>Dictionary attack (starts with a list of hashed dictionary words)</a:t>
            </a:r>
          </a:p>
          <a:p>
            <a:pPr lvl="1"/>
            <a:r>
              <a:rPr lang="en-US" sz="1700" dirty="0" smtClean="0"/>
              <a:t>Rainbow table attack (looking up the hashes you’ve found in a large table of precomputed hash values)</a:t>
            </a:r>
          </a:p>
          <a:p>
            <a:endParaRPr lang="en-US" sz="2100" i="1" dirty="0" smtClean="0"/>
          </a:p>
          <a:p>
            <a:pPr lvl="1"/>
            <a:endParaRPr lang="en-US" sz="2100" dirty="0" smtClean="0"/>
          </a:p>
        </p:txBody>
      </p:sp>
      <p:pic>
        <p:nvPicPr>
          <p:cNvPr id="15" name="Picture 14"/>
          <p:cNvPicPr>
            <a:picLocks noChangeAspect="1"/>
          </p:cNvPicPr>
          <p:nvPr/>
        </p:nvPicPr>
        <p:blipFill>
          <a:blip r:embed="rId3"/>
          <a:stretch>
            <a:fillRect/>
          </a:stretch>
        </p:blipFill>
        <p:spPr>
          <a:xfrm>
            <a:off x="6289350" y="3544824"/>
            <a:ext cx="2662625" cy="2662625"/>
          </a:xfrm>
          <a:prstGeom prst="rect">
            <a:avLst/>
          </a:prstGeom>
        </p:spPr>
      </p:pic>
      <p:pic>
        <p:nvPicPr>
          <p:cNvPr id="16" name="Picture 6" descr="Image result for john the rip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2520" y="1219200"/>
            <a:ext cx="2123330" cy="22539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289350" y="6207449"/>
            <a:ext cx="2784546" cy="369332"/>
          </a:xfrm>
          <a:prstGeom prst="rect">
            <a:avLst/>
          </a:prstGeom>
          <a:noFill/>
        </p:spPr>
        <p:txBody>
          <a:bodyPr wrap="square" rtlCol="0">
            <a:spAutoFit/>
          </a:bodyPr>
          <a:lstStyle/>
          <a:p>
            <a:r>
              <a:rPr lang="en-US" dirty="0" smtClean="0"/>
              <a:t>Brute Force &amp; Dictionary</a:t>
            </a:r>
            <a:endParaRPr lang="en-US" dirty="0"/>
          </a:p>
        </p:txBody>
      </p:sp>
    </p:spTree>
    <p:extLst>
      <p:ext uri="{BB962C8B-B14F-4D97-AF65-F5344CB8AC3E}">
        <p14:creationId xmlns:p14="http://schemas.microsoft.com/office/powerpoint/2010/main" val="2594864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Escalating Privileges</a:t>
            </a:r>
            <a:endParaRPr lang="en-US" sz="3600" dirty="0"/>
          </a:p>
        </p:txBody>
      </p:sp>
      <p:sp>
        <p:nvSpPr>
          <p:cNvPr id="3" name="Content Placeholder 2"/>
          <p:cNvSpPr>
            <a:spLocks noGrp="1"/>
          </p:cNvSpPr>
          <p:nvPr>
            <p:ph idx="1"/>
          </p:nvPr>
        </p:nvSpPr>
        <p:spPr>
          <a:xfrm>
            <a:off x="76200" y="1267968"/>
            <a:ext cx="8763000" cy="1652016"/>
          </a:xfrm>
        </p:spPr>
        <p:txBody>
          <a:bodyPr>
            <a:normAutofit/>
          </a:bodyPr>
          <a:lstStyle/>
          <a:p>
            <a:r>
              <a:rPr lang="en-US" sz="2100" dirty="0" smtClean="0"/>
              <a:t>Some programs—such as </a:t>
            </a:r>
            <a:r>
              <a:rPr lang="en-US" sz="2100" dirty="0" smtClean="0">
                <a:latin typeface="Courier New" panose="02070309020205020404" pitchFamily="49" charset="0"/>
                <a:cs typeface="Courier New" panose="02070309020205020404" pitchFamily="49" charset="0"/>
              </a:rPr>
              <a:t>ping</a:t>
            </a:r>
            <a:r>
              <a:rPr lang="en-US" sz="2100" dirty="0"/>
              <a:t>—run with </a:t>
            </a:r>
            <a:r>
              <a:rPr lang="en-US" sz="2100" dirty="0" smtClean="0"/>
              <a:t>Administrator privileges.</a:t>
            </a:r>
          </a:p>
          <a:p>
            <a:r>
              <a:rPr lang="en-US" sz="2100" dirty="0" smtClean="0"/>
              <a:t>Other processes—such as device drivers, a host’s DHCP client, or the program that logs users on—also run with Admin privileges.</a:t>
            </a:r>
          </a:p>
          <a:p>
            <a:pPr lvl="1"/>
            <a:endParaRPr lang="en-US" sz="2100" dirty="0"/>
          </a:p>
          <a:p>
            <a:pPr lvl="1"/>
            <a:endParaRPr lang="en-US" sz="2100" dirty="0"/>
          </a:p>
        </p:txBody>
      </p:sp>
      <p:sp>
        <p:nvSpPr>
          <p:cNvPr id="7" name="Content Placeholder 2"/>
          <p:cNvSpPr txBox="1">
            <a:spLocks/>
          </p:cNvSpPr>
          <p:nvPr/>
        </p:nvSpPr>
        <p:spPr>
          <a:xfrm>
            <a:off x="76200" y="2767584"/>
            <a:ext cx="5867400" cy="1652016"/>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100" dirty="0" smtClean="0"/>
              <a:t>Similar to a buffer overflow attack, we might trick the server program or process into executing a command for us.</a:t>
            </a:r>
          </a:p>
          <a:p>
            <a:r>
              <a:rPr lang="en-US" sz="2100" dirty="0" smtClean="0"/>
              <a:t>If we can hijack a process that is running with Admin privileges we can access any file or service on the host.</a:t>
            </a:r>
          </a:p>
          <a:p>
            <a:r>
              <a:rPr lang="en-US" sz="2100" dirty="0" smtClean="0"/>
              <a:t>For example, perhaps we can find a process that runs as Admin/root and carry out a buffer overflow attack on it.</a:t>
            </a:r>
          </a:p>
          <a:p>
            <a:pPr lvl="1"/>
            <a:r>
              <a:rPr lang="en-US" sz="2100" dirty="0" smtClean="0"/>
              <a:t>We might then be able to trick it into executing code for us.</a:t>
            </a:r>
          </a:p>
          <a:p>
            <a:pPr lvl="1"/>
            <a:endParaRPr lang="en-US" sz="2100" dirty="0" smtClean="0"/>
          </a:p>
          <a:p>
            <a:pPr lvl="1"/>
            <a:endParaRPr lang="en-US" sz="2100" dirty="0"/>
          </a:p>
        </p:txBody>
      </p:sp>
      <p:pic>
        <p:nvPicPr>
          <p:cNvPr id="4" name="Picture 3"/>
          <p:cNvPicPr>
            <a:picLocks noChangeAspect="1"/>
          </p:cNvPicPr>
          <p:nvPr/>
        </p:nvPicPr>
        <p:blipFill rotWithShape="1">
          <a:blip r:embed="rId3"/>
          <a:srcRect b="9333"/>
          <a:stretch/>
        </p:blipFill>
        <p:spPr>
          <a:xfrm>
            <a:off x="5981700" y="3048000"/>
            <a:ext cx="2857500" cy="2590800"/>
          </a:xfrm>
          <a:prstGeom prst="rect">
            <a:avLst/>
          </a:prstGeom>
        </p:spPr>
      </p:pic>
    </p:spTree>
    <p:extLst>
      <p:ext uri="{BB962C8B-B14F-4D97-AF65-F5344CB8AC3E}">
        <p14:creationId xmlns:p14="http://schemas.microsoft.com/office/powerpoint/2010/main" val="287351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16"/>
            <a:ext cx="8229600" cy="1143000"/>
          </a:xfrm>
        </p:spPr>
        <p:txBody>
          <a:bodyPr>
            <a:normAutofit/>
          </a:bodyPr>
          <a:lstStyle/>
          <a:p>
            <a:r>
              <a:rPr lang="en-US" dirty="0" smtClean="0"/>
              <a:t>Pivoting</a:t>
            </a:r>
            <a:endParaRPr lang="en-US" dirty="0"/>
          </a:p>
        </p:txBody>
      </p:sp>
      <p:sp>
        <p:nvSpPr>
          <p:cNvPr id="3" name="Content Placeholder 2"/>
          <p:cNvSpPr>
            <a:spLocks noGrp="1"/>
          </p:cNvSpPr>
          <p:nvPr>
            <p:ph idx="1"/>
          </p:nvPr>
        </p:nvSpPr>
        <p:spPr>
          <a:xfrm>
            <a:off x="237744" y="823294"/>
            <a:ext cx="8686800" cy="2620009"/>
          </a:xfrm>
        </p:spPr>
        <p:txBody>
          <a:bodyPr>
            <a:normAutofit/>
          </a:bodyPr>
          <a:lstStyle/>
          <a:p>
            <a:r>
              <a:rPr lang="en-US" dirty="0" smtClean="0"/>
              <a:t>An attack may hop from host to host (“pivoting”) until it gets to the host and resource it’s really interested in.</a:t>
            </a:r>
          </a:p>
          <a:p>
            <a:r>
              <a:rPr lang="en-US" dirty="0" smtClean="0"/>
              <a:t>In our example this was necessary, since there is no access to the target host from the outside.</a:t>
            </a:r>
          </a:p>
          <a:p>
            <a:pPr marL="651510" indent="-514350">
              <a:buFont typeface="+mj-lt"/>
              <a:buAutoNum type="arabicPeriod" startAt="3"/>
            </a:pP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7" name="Content Placeholder 2"/>
          <p:cNvSpPr txBox="1">
            <a:spLocks/>
          </p:cNvSpPr>
          <p:nvPr/>
        </p:nvSpPr>
        <p:spPr>
          <a:xfrm>
            <a:off x="237744" y="3143852"/>
            <a:ext cx="4419600" cy="3649980"/>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t>Infrastructure like </a:t>
            </a:r>
            <a:r>
              <a:rPr lang="en-US" u="sng" dirty="0" smtClean="0"/>
              <a:t>routers</a:t>
            </a:r>
            <a:r>
              <a:rPr lang="en-US" dirty="0" smtClean="0"/>
              <a:t> and </a:t>
            </a:r>
            <a:r>
              <a:rPr lang="en-US" u="sng" dirty="0" smtClean="0"/>
              <a:t>wireless base stations</a:t>
            </a:r>
            <a:r>
              <a:rPr lang="en-US" dirty="0" smtClean="0"/>
              <a:t> often have admin accounts that come with default passwords</a:t>
            </a:r>
          </a:p>
          <a:p>
            <a:pPr lvl="1"/>
            <a:r>
              <a:rPr lang="en-US" dirty="0" smtClean="0"/>
              <a:t>These can easily be looked up via the internet.</a:t>
            </a:r>
          </a:p>
          <a:p>
            <a:pPr marL="137160" indent="0">
              <a:buNone/>
            </a:pPr>
            <a:endParaRPr lang="en-US" dirty="0" smtClean="0"/>
          </a:p>
        </p:txBody>
      </p:sp>
      <p:pic>
        <p:nvPicPr>
          <p:cNvPr id="4" name="Picture 3"/>
          <p:cNvPicPr>
            <a:picLocks noChangeAspect="1"/>
          </p:cNvPicPr>
          <p:nvPr/>
        </p:nvPicPr>
        <p:blipFill>
          <a:blip r:embed="rId3"/>
          <a:stretch>
            <a:fillRect/>
          </a:stretch>
        </p:blipFill>
        <p:spPr>
          <a:xfrm>
            <a:off x="3745762" y="3200400"/>
            <a:ext cx="5310076" cy="4078577"/>
          </a:xfrm>
          <a:prstGeom prst="rect">
            <a:avLst/>
          </a:prstGeom>
        </p:spPr>
      </p:pic>
    </p:spTree>
    <p:extLst>
      <p:ext uri="{BB962C8B-B14F-4D97-AF65-F5344CB8AC3E}">
        <p14:creationId xmlns:p14="http://schemas.microsoft.com/office/powerpoint/2010/main" val="4086423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267200"/>
            <a:ext cx="8229600" cy="1524000"/>
          </a:xfrm>
        </p:spPr>
        <p:txBody>
          <a:bodyPr>
            <a:normAutofit/>
          </a:bodyPr>
          <a:lstStyle/>
          <a:p>
            <a:r>
              <a:rPr lang="en-US" dirty="0" smtClean="0"/>
              <a:t>Questions?</a:t>
            </a:r>
            <a:br>
              <a:rPr lang="en-US" dirty="0" smtClean="0"/>
            </a:br>
            <a:endParaRPr lang="en-US" sz="2400" dirty="0">
              <a:solidFill>
                <a:srgbClr val="002060"/>
              </a:solidFill>
            </a:endParaRPr>
          </a:p>
        </p:txBody>
      </p:sp>
      <p:pic>
        <p:nvPicPr>
          <p:cNvPr id="4" name="Picture 3"/>
          <p:cNvPicPr>
            <a:picLocks noChangeAspect="1"/>
          </p:cNvPicPr>
          <p:nvPr/>
        </p:nvPicPr>
        <p:blipFill>
          <a:blip r:embed="rId3"/>
          <a:stretch>
            <a:fillRect/>
          </a:stretch>
        </p:blipFill>
        <p:spPr>
          <a:xfrm>
            <a:off x="2357437" y="990600"/>
            <a:ext cx="4429125" cy="3512754"/>
          </a:xfrm>
          <a:prstGeom prst="rect">
            <a:avLst/>
          </a:prstGeom>
          <a:ln w="28575">
            <a:solidFill>
              <a:schemeClr val="bg1"/>
            </a:solidFill>
          </a:ln>
        </p:spPr>
      </p:pic>
    </p:spTree>
    <p:extLst>
      <p:ext uri="{BB962C8B-B14F-4D97-AF65-F5344CB8AC3E}">
        <p14:creationId xmlns:p14="http://schemas.microsoft.com/office/powerpoint/2010/main" val="1053317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“Cyber Attack”</a:t>
            </a:r>
            <a:endParaRPr lang="en-US" dirty="0"/>
          </a:p>
        </p:txBody>
      </p:sp>
      <p:sp>
        <p:nvSpPr>
          <p:cNvPr id="3" name="Content Placeholder 2"/>
          <p:cNvSpPr>
            <a:spLocks noGrp="1"/>
          </p:cNvSpPr>
          <p:nvPr>
            <p:ph idx="1"/>
          </p:nvPr>
        </p:nvSpPr>
        <p:spPr>
          <a:xfrm>
            <a:off x="457200" y="1386840"/>
            <a:ext cx="8229600" cy="4709160"/>
          </a:xfrm>
        </p:spPr>
        <p:txBody>
          <a:bodyPr>
            <a:normAutofit fontScale="92500" lnSpcReduction="10000"/>
          </a:bodyPr>
          <a:lstStyle/>
          <a:p>
            <a:r>
              <a:rPr lang="en-US" dirty="0" smtClean="0"/>
              <a:t>Cyber Attack</a:t>
            </a:r>
          </a:p>
          <a:p>
            <a:pPr lvl="1"/>
            <a:r>
              <a:rPr lang="en-US" dirty="0" smtClean="0"/>
              <a:t>“Cyberspace actions that create various direct denial effects in cyberspace (i.e. degradation, disruption, or destruction) and manipulation that leads to denial that is hidden or that manifests in the physical domains.”</a:t>
            </a:r>
          </a:p>
          <a:p>
            <a:r>
              <a:rPr lang="en-US" dirty="0" smtClean="0"/>
              <a:t>Cyber Attacks:</a:t>
            </a:r>
          </a:p>
          <a:p>
            <a:pPr lvl="1"/>
            <a:r>
              <a:rPr lang="en-US" b="1" dirty="0" smtClean="0"/>
              <a:t>Deny</a:t>
            </a:r>
            <a:r>
              <a:rPr lang="en-US" dirty="0" smtClean="0"/>
              <a:t> – prevents adversary’s use of resources.</a:t>
            </a:r>
          </a:p>
          <a:p>
            <a:pPr lvl="1"/>
            <a:r>
              <a:rPr lang="en-US" b="1" dirty="0" smtClean="0"/>
              <a:t>Degrade</a:t>
            </a:r>
            <a:r>
              <a:rPr lang="en-US" dirty="0" smtClean="0"/>
              <a:t> – limits operational function as a percentage of capacity.</a:t>
            </a:r>
          </a:p>
          <a:p>
            <a:pPr lvl="1"/>
            <a:r>
              <a:rPr lang="en-US" b="1" dirty="0" smtClean="0"/>
              <a:t>Disrupt</a:t>
            </a:r>
            <a:r>
              <a:rPr lang="en-US" dirty="0" smtClean="0"/>
              <a:t> – denies resources for a period of time.</a:t>
            </a:r>
          </a:p>
          <a:p>
            <a:pPr lvl="1"/>
            <a:r>
              <a:rPr lang="en-US" b="1" dirty="0" smtClean="0"/>
              <a:t>Destroy</a:t>
            </a:r>
            <a:r>
              <a:rPr lang="en-US" dirty="0" smtClean="0"/>
              <a:t> – irreparably deny access.</a:t>
            </a:r>
          </a:p>
          <a:p>
            <a:pPr lvl="1"/>
            <a:r>
              <a:rPr lang="en-US" b="1" dirty="0" smtClean="0"/>
              <a:t>Manipulate</a:t>
            </a:r>
            <a:r>
              <a:rPr lang="en-US" dirty="0" smtClean="0"/>
              <a:t> – to control or change the adversary’s information systems that supports attacker’s objective.</a:t>
            </a:r>
          </a:p>
          <a:p>
            <a:pPr lvl="1"/>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
        <p:nvSpPr>
          <p:cNvPr id="8" name="TextBox 7"/>
          <p:cNvSpPr txBox="1"/>
          <p:nvPr/>
        </p:nvSpPr>
        <p:spPr>
          <a:xfrm>
            <a:off x="5410200" y="6043500"/>
            <a:ext cx="3200400" cy="369332"/>
          </a:xfrm>
          <a:prstGeom prst="rect">
            <a:avLst/>
          </a:prstGeom>
          <a:noFill/>
        </p:spPr>
        <p:txBody>
          <a:bodyPr wrap="square" rtlCol="0">
            <a:spAutoFit/>
          </a:bodyPr>
          <a:lstStyle/>
          <a:p>
            <a:r>
              <a:rPr lang="en-US" dirty="0" smtClean="0"/>
              <a:t>Joint Publication 3-12(R), II-5</a:t>
            </a:r>
            <a:endParaRPr lang="en-US" dirty="0"/>
          </a:p>
        </p:txBody>
      </p:sp>
    </p:spTree>
    <p:extLst>
      <p:ext uri="{BB962C8B-B14F-4D97-AF65-F5344CB8AC3E}">
        <p14:creationId xmlns:p14="http://schemas.microsoft.com/office/powerpoint/2010/main" val="3387003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Availability:</a:t>
            </a:r>
            <a:br>
              <a:rPr lang="en-US" dirty="0" smtClean="0"/>
            </a:br>
            <a:r>
              <a:rPr lang="en-US" dirty="0" smtClean="0"/>
              <a:t>Denial of Service Attacks</a:t>
            </a:r>
            <a:endParaRPr lang="en-US" dirty="0"/>
          </a:p>
        </p:txBody>
      </p:sp>
      <p:sp>
        <p:nvSpPr>
          <p:cNvPr id="3" name="Content Placeholder 2"/>
          <p:cNvSpPr>
            <a:spLocks noGrp="1"/>
          </p:cNvSpPr>
          <p:nvPr>
            <p:ph idx="1"/>
          </p:nvPr>
        </p:nvSpPr>
        <p:spPr>
          <a:xfrm>
            <a:off x="457200" y="1539240"/>
            <a:ext cx="8229600" cy="4709160"/>
          </a:xfrm>
        </p:spPr>
        <p:txBody>
          <a:bodyPr>
            <a:normAutofit/>
          </a:bodyPr>
          <a:lstStyle/>
          <a:p>
            <a:r>
              <a:rPr lang="en-US" dirty="0" smtClean="0"/>
              <a:t>Denial of Service (</a:t>
            </a:r>
            <a:r>
              <a:rPr lang="en-US" dirty="0" err="1" smtClean="0"/>
              <a:t>DoS</a:t>
            </a:r>
            <a:r>
              <a:rPr lang="en-US" dirty="0" smtClean="0"/>
              <a:t>) attacks brings down a service provided by the target’s system.</a:t>
            </a:r>
          </a:p>
          <a:p>
            <a:pPr lvl="1"/>
            <a:r>
              <a:rPr lang="en-US" dirty="0" smtClean="0"/>
              <a:t>Example: October 2016 DNS outage </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a:p>
        </p:txBody>
      </p:sp>
      <p:pic>
        <p:nvPicPr>
          <p:cNvPr id="6" name="Picture 5"/>
          <p:cNvPicPr>
            <a:picLocks noChangeAspect="1"/>
          </p:cNvPicPr>
          <p:nvPr/>
        </p:nvPicPr>
        <p:blipFill rotWithShape="1">
          <a:blip r:embed="rId3"/>
          <a:srcRect l="1315" t="11608" r="31319" b="5893"/>
          <a:stretch/>
        </p:blipFill>
        <p:spPr>
          <a:xfrm>
            <a:off x="228600" y="3048000"/>
            <a:ext cx="4648200" cy="3200400"/>
          </a:xfrm>
          <a:prstGeom prst="rect">
            <a:avLst/>
          </a:prstGeom>
        </p:spPr>
      </p:pic>
      <p:pic>
        <p:nvPicPr>
          <p:cNvPr id="7" name="Picture 6"/>
          <p:cNvPicPr>
            <a:picLocks noChangeAspect="1"/>
          </p:cNvPicPr>
          <p:nvPr/>
        </p:nvPicPr>
        <p:blipFill rotWithShape="1">
          <a:blip r:embed="rId4"/>
          <a:srcRect t="13139" r="28845" b="7027"/>
          <a:stretch/>
        </p:blipFill>
        <p:spPr>
          <a:xfrm>
            <a:off x="4962906" y="3048000"/>
            <a:ext cx="4107180" cy="2590800"/>
          </a:xfrm>
          <a:prstGeom prst="rect">
            <a:avLst/>
          </a:prstGeom>
        </p:spPr>
      </p:pic>
      <p:sp>
        <p:nvSpPr>
          <p:cNvPr id="9" name="TextBox 8"/>
          <p:cNvSpPr txBox="1"/>
          <p:nvPr/>
        </p:nvSpPr>
        <p:spPr>
          <a:xfrm>
            <a:off x="4949952" y="5678955"/>
            <a:ext cx="4193286" cy="923330"/>
          </a:xfrm>
          <a:prstGeom prst="rect">
            <a:avLst/>
          </a:prstGeom>
          <a:noFill/>
        </p:spPr>
        <p:txBody>
          <a:bodyPr wrap="square" rtlCol="0">
            <a:spAutoFit/>
          </a:bodyPr>
          <a:lstStyle/>
          <a:p>
            <a:r>
              <a:rPr lang="en-US" dirty="0" smtClean="0"/>
              <a:t>“A </a:t>
            </a:r>
            <a:r>
              <a:rPr lang="en-US" dirty="0"/>
              <a:t>DDoS attack overwhelms a DNS server with lookup requests, rendering it incapable of completing any</a:t>
            </a:r>
            <a:r>
              <a:rPr lang="en-US" dirty="0" smtClean="0"/>
              <a:t>.”</a:t>
            </a:r>
            <a:endParaRPr lang="en-US" dirty="0"/>
          </a:p>
        </p:txBody>
      </p:sp>
    </p:spTree>
    <p:extLst>
      <p:ext uri="{BB962C8B-B14F-4D97-AF65-F5344CB8AC3E}">
        <p14:creationId xmlns:p14="http://schemas.microsoft.com/office/powerpoint/2010/main" val="2807603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Availability:</a:t>
            </a:r>
            <a:br>
              <a:rPr lang="en-US" dirty="0" smtClean="0"/>
            </a:br>
            <a:r>
              <a:rPr lang="en-US" sz="3600" dirty="0" smtClean="0"/>
              <a:t>Distributed Denial of Service Attacks</a:t>
            </a:r>
            <a:endParaRPr lang="en-US" sz="3600" dirty="0"/>
          </a:p>
        </p:txBody>
      </p:sp>
      <p:sp>
        <p:nvSpPr>
          <p:cNvPr id="3" name="Content Placeholder 2"/>
          <p:cNvSpPr>
            <a:spLocks noGrp="1"/>
          </p:cNvSpPr>
          <p:nvPr>
            <p:ph idx="1"/>
          </p:nvPr>
        </p:nvSpPr>
        <p:spPr>
          <a:xfrm>
            <a:off x="457200" y="1539240"/>
            <a:ext cx="8229600" cy="4709160"/>
          </a:xfrm>
        </p:spPr>
        <p:txBody>
          <a:bodyPr>
            <a:normAutofit/>
          </a:bodyPr>
          <a:lstStyle/>
          <a:p>
            <a:r>
              <a:rPr lang="en-US" dirty="0" smtClean="0"/>
              <a:t>Distributed </a:t>
            </a:r>
            <a:r>
              <a:rPr lang="en-US" dirty="0" err="1" smtClean="0"/>
              <a:t>DoS</a:t>
            </a:r>
            <a:r>
              <a:rPr lang="en-US" dirty="0" smtClean="0"/>
              <a:t> attacks occur when </a:t>
            </a:r>
            <a:r>
              <a:rPr lang="en-US" i="1" dirty="0" smtClean="0"/>
              <a:t>many</a:t>
            </a:r>
            <a:r>
              <a:rPr lang="en-US" dirty="0" smtClean="0"/>
              <a:t> hosts send spurious requests.</a:t>
            </a:r>
          </a:p>
          <a:p>
            <a:pPr lvl="1"/>
            <a:r>
              <a:rPr lang="en-US" dirty="0" smtClean="0"/>
              <a:t>Botnets can be created; infected hosts are “slaves” to Bot commands sent by the attacker.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pic>
        <p:nvPicPr>
          <p:cNvPr id="8" name="Picture 4" descr="Typical Distributed DoS At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333481"/>
            <a:ext cx="7772400" cy="344831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16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Attacking Availability:</a:t>
            </a:r>
            <a:br>
              <a:rPr lang="en-US" dirty="0" smtClean="0"/>
            </a:br>
            <a:r>
              <a:rPr lang="en-US" dirty="0" smtClean="0"/>
              <a:t>Fork Bombs</a:t>
            </a:r>
            <a:endParaRPr lang="en-US" dirty="0"/>
          </a:p>
        </p:txBody>
      </p:sp>
      <p:sp>
        <p:nvSpPr>
          <p:cNvPr id="3" name="Content Placeholder 2"/>
          <p:cNvSpPr>
            <a:spLocks noGrp="1"/>
          </p:cNvSpPr>
          <p:nvPr>
            <p:ph idx="1"/>
          </p:nvPr>
        </p:nvSpPr>
        <p:spPr>
          <a:xfrm>
            <a:off x="457200" y="1539240"/>
            <a:ext cx="8229600" cy="1553209"/>
          </a:xfrm>
        </p:spPr>
        <p:txBody>
          <a:bodyPr>
            <a:normAutofit/>
          </a:bodyPr>
          <a:lstStyle/>
          <a:p>
            <a:r>
              <a:rPr lang="en-US" dirty="0" smtClean="0"/>
              <a:t>There is a limit on the number of processes (executing programs) a host can have running at the same time.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descr="Image result for cyber attack fork bo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180660"/>
            <a:ext cx="4152900" cy="256095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2910840"/>
            <a:ext cx="5486400" cy="470916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t>A fork bomb does nothing but spawn new processes, which spawn new processes, etc.</a:t>
            </a:r>
          </a:p>
          <a:p>
            <a:pPr marL="137160" indent="0">
              <a:buNone/>
            </a:pPr>
            <a:endParaRPr lang="en-US" dirty="0" smtClean="0"/>
          </a:p>
        </p:txBody>
      </p:sp>
      <p:pic>
        <p:nvPicPr>
          <p:cNvPr id="4" name="Picture 3"/>
          <p:cNvPicPr>
            <a:picLocks noChangeAspect="1"/>
          </p:cNvPicPr>
          <p:nvPr/>
        </p:nvPicPr>
        <p:blipFill>
          <a:blip r:embed="rId4"/>
          <a:stretch>
            <a:fillRect/>
          </a:stretch>
        </p:blipFill>
        <p:spPr>
          <a:xfrm>
            <a:off x="5786295" y="2588052"/>
            <a:ext cx="3021806" cy="2362339"/>
          </a:xfrm>
          <a:prstGeom prst="rect">
            <a:avLst/>
          </a:prstGeom>
        </p:spPr>
      </p:pic>
      <p:sp>
        <p:nvSpPr>
          <p:cNvPr id="8" name="TextBox 7"/>
          <p:cNvSpPr txBox="1"/>
          <p:nvPr/>
        </p:nvSpPr>
        <p:spPr>
          <a:xfrm>
            <a:off x="5105400" y="5138231"/>
            <a:ext cx="4037838" cy="1603385"/>
          </a:xfrm>
          <a:prstGeom prst="rect">
            <a:avLst/>
          </a:prstGeom>
        </p:spPr>
        <p:txBody>
          <a:bodyPr vert="horz">
            <a:normAutofit/>
          </a:bodyPr>
          <a:lstStyle>
            <a:defPPr>
              <a:defRPr lang="en-US"/>
            </a:defPPr>
            <a:lvl1pPr marL="548640" indent="-411480">
              <a:spcBef>
                <a:spcPct val="20000"/>
              </a:spcBef>
              <a:buClr>
                <a:schemeClr val="tx1">
                  <a:shade val="95000"/>
                </a:schemeClr>
              </a:buClr>
              <a:buSzPct val="65000"/>
              <a:buFont typeface="Wingdings 2"/>
              <a:buChar char=""/>
              <a:defRPr kumimoji="0" sz="2800"/>
            </a:lvl1pPr>
            <a:lvl2pPr marL="868680" indent="-283464">
              <a:spcBef>
                <a:spcPct val="20000"/>
              </a:spcBef>
              <a:buClr>
                <a:schemeClr val="tx1"/>
              </a:buClr>
              <a:buSzPct val="80000"/>
              <a:buFont typeface="Wingdings 2"/>
              <a:buChar char=""/>
              <a:defRPr kumimoji="0" sz="2400"/>
            </a:lvl2pPr>
            <a:lvl3pPr marL="1133856" indent="-228600">
              <a:spcBef>
                <a:spcPct val="20000"/>
              </a:spcBef>
              <a:buClr>
                <a:schemeClr val="tx1"/>
              </a:buClr>
              <a:buSzPct val="95000"/>
              <a:buFont typeface="Wingdings"/>
              <a:buChar char=""/>
              <a:defRPr kumimoji="0" sz="2200"/>
            </a:lvl3pPr>
            <a:lvl4pPr marL="1353312" indent="-182880">
              <a:spcBef>
                <a:spcPct val="20000"/>
              </a:spcBef>
              <a:buClr>
                <a:schemeClr val="tx1"/>
              </a:buClr>
              <a:buSzPct val="100000"/>
              <a:buFont typeface="Wingdings 3"/>
              <a:buChar char=""/>
              <a:defRPr kumimoji="0" sz="2000"/>
            </a:lvl4pPr>
            <a:lvl5pPr marL="1545336" indent="-182880">
              <a:spcBef>
                <a:spcPct val="20000"/>
              </a:spcBef>
              <a:buClr>
                <a:schemeClr val="tx1"/>
              </a:buClr>
              <a:buFont typeface="Wingdings 2"/>
              <a:buChar char=""/>
              <a:defRPr kumimoji="0" sz="2000"/>
            </a:lvl5pPr>
            <a:lvl6pPr marL="1764792" indent="-182880">
              <a:spcBef>
                <a:spcPct val="20000"/>
              </a:spcBef>
              <a:buClr>
                <a:schemeClr val="tx1"/>
              </a:buClr>
              <a:buFont typeface="Wingdings 3"/>
              <a:buChar char=""/>
              <a:defRPr kumimoji="0"/>
            </a:lvl6pPr>
            <a:lvl7pPr marL="1965960" indent="-182880">
              <a:spcBef>
                <a:spcPct val="20000"/>
              </a:spcBef>
              <a:buClr>
                <a:schemeClr val="tx1"/>
              </a:buClr>
              <a:buFont typeface="Wingdings 2"/>
              <a:buChar char=""/>
              <a:defRPr kumimoji="0" sz="1600"/>
            </a:lvl7pPr>
            <a:lvl8pPr marL="2167128" indent="-182880">
              <a:spcBef>
                <a:spcPct val="20000"/>
              </a:spcBef>
              <a:buClr>
                <a:schemeClr val="tx1"/>
              </a:buClr>
              <a:buFont typeface="Wingdings 2"/>
              <a:buChar char=""/>
              <a:defRPr kumimoji="0" sz="1400"/>
            </a:lvl8pPr>
            <a:lvl9pPr marL="2368296" indent="-182880">
              <a:spcBef>
                <a:spcPct val="20000"/>
              </a:spcBef>
              <a:buClr>
                <a:schemeClr val="tx1"/>
              </a:buClr>
              <a:buFont typeface="Wingdings 2"/>
              <a:buChar char=""/>
              <a:defRPr kumimoji="0" sz="1400" baseline="0"/>
            </a:lvl9pPr>
          </a:lstStyle>
          <a:p>
            <a:r>
              <a:rPr lang="en-US" dirty="0" smtClean="0"/>
              <a:t>Eventually, the host simply locks up, denying availability.</a:t>
            </a:r>
            <a:endParaRPr lang="en-US" dirty="0"/>
          </a:p>
        </p:txBody>
      </p:sp>
    </p:spTree>
    <p:extLst>
      <p:ext uri="{BB962C8B-B14F-4D97-AF65-F5344CB8AC3E}">
        <p14:creationId xmlns:p14="http://schemas.microsoft.com/office/powerpoint/2010/main" val="1753308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Infiltration</a:t>
            </a:r>
            <a:endParaRPr lang="en-US" dirty="0"/>
          </a:p>
        </p:txBody>
      </p:sp>
      <p:sp>
        <p:nvSpPr>
          <p:cNvPr id="3" name="Content Placeholder 2"/>
          <p:cNvSpPr>
            <a:spLocks noGrp="1"/>
          </p:cNvSpPr>
          <p:nvPr>
            <p:ph idx="1"/>
          </p:nvPr>
        </p:nvSpPr>
        <p:spPr>
          <a:xfrm>
            <a:off x="457200" y="1189991"/>
            <a:ext cx="8229600" cy="2620009"/>
          </a:xfrm>
        </p:spPr>
        <p:txBody>
          <a:bodyPr>
            <a:normAutofit/>
          </a:bodyPr>
          <a:lstStyle/>
          <a:p>
            <a:r>
              <a:rPr lang="en-US" dirty="0" smtClean="0"/>
              <a:t>Let’s assume we’re attackers and have as our evil goal to steal a file (</a:t>
            </a:r>
            <a:r>
              <a:rPr lang="en-US" i="1" dirty="0" smtClean="0"/>
              <a:t>secret.txt</a:t>
            </a:r>
            <a:r>
              <a:rPr lang="en-US" dirty="0" smtClean="0"/>
              <a:t>) in the account of user </a:t>
            </a:r>
            <a:r>
              <a:rPr lang="en-US" i="1" dirty="0" err="1" smtClean="0"/>
              <a:t>timvic</a:t>
            </a:r>
            <a:r>
              <a:rPr lang="en-US" dirty="0" smtClean="0"/>
              <a:t> on a target host.</a:t>
            </a:r>
          </a:p>
          <a:p>
            <a:r>
              <a:rPr lang="en-US" dirty="0" smtClean="0"/>
              <a:t>Here’s the target network: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descr="http://rona.academy.usna.edu/~sy110/resources/diagram/conceptualHostV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667000"/>
            <a:ext cx="6053665" cy="46482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p:cNvSpPr txBox="1">
            <a:spLocks/>
          </p:cNvSpPr>
          <p:nvPr/>
        </p:nvSpPr>
        <p:spPr>
          <a:xfrm>
            <a:off x="457200" y="3143852"/>
            <a:ext cx="3886200" cy="364998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dirty="0" smtClean="0"/>
              <a:t>The network firewall only lets in port 80 traffic.</a:t>
            </a:r>
          </a:p>
          <a:p>
            <a:r>
              <a:rPr lang="en-US" dirty="0" smtClean="0"/>
              <a:t>Port 22 SSH is allowed between hosts.</a:t>
            </a:r>
          </a:p>
          <a:p>
            <a:pPr marL="137160" indent="0">
              <a:buNone/>
            </a:pPr>
            <a:endParaRPr lang="en-US" dirty="0" smtClean="0"/>
          </a:p>
        </p:txBody>
      </p:sp>
      <p:sp>
        <p:nvSpPr>
          <p:cNvPr id="13" name="TextBox 12"/>
          <p:cNvSpPr txBox="1"/>
          <p:nvPr/>
        </p:nvSpPr>
        <p:spPr>
          <a:xfrm>
            <a:off x="7828547" y="5193268"/>
            <a:ext cx="1908048" cy="369332"/>
          </a:xfrm>
          <a:prstGeom prst="rect">
            <a:avLst/>
          </a:prstGeom>
          <a:noFill/>
        </p:spPr>
        <p:txBody>
          <a:bodyPr wrap="square" rtlCol="0">
            <a:spAutoFit/>
          </a:bodyPr>
          <a:lstStyle/>
          <a:p>
            <a:r>
              <a:rPr lang="en-US" dirty="0" smtClean="0">
                <a:solidFill>
                  <a:srgbClr val="FFFF00"/>
                </a:solidFill>
              </a:rPr>
              <a:t>Web server</a:t>
            </a:r>
            <a:endParaRPr lang="en-US" dirty="0">
              <a:solidFill>
                <a:srgbClr val="FFFF00"/>
              </a:solidFill>
            </a:endParaRPr>
          </a:p>
        </p:txBody>
      </p:sp>
      <p:sp>
        <p:nvSpPr>
          <p:cNvPr id="14" name="TextBox 13"/>
          <p:cNvSpPr txBox="1"/>
          <p:nvPr/>
        </p:nvSpPr>
        <p:spPr>
          <a:xfrm>
            <a:off x="3822360" y="3208020"/>
            <a:ext cx="1908048" cy="369332"/>
          </a:xfrm>
          <a:prstGeom prst="rect">
            <a:avLst/>
          </a:prstGeom>
          <a:noFill/>
        </p:spPr>
        <p:txBody>
          <a:bodyPr wrap="square" rtlCol="0">
            <a:spAutoFit/>
          </a:bodyPr>
          <a:lstStyle/>
          <a:p>
            <a:r>
              <a:rPr lang="en-US" dirty="0" smtClean="0">
                <a:solidFill>
                  <a:srgbClr val="FFFF00"/>
                </a:solidFill>
              </a:rPr>
              <a:t>Target host</a:t>
            </a:r>
            <a:endParaRPr lang="en-US" dirty="0">
              <a:solidFill>
                <a:srgbClr val="FFFF00"/>
              </a:solidFill>
            </a:endParaRPr>
          </a:p>
        </p:txBody>
      </p:sp>
      <p:cxnSp>
        <p:nvCxnSpPr>
          <p:cNvPr id="10" name="Straight Arrow Connector 9"/>
          <p:cNvCxnSpPr/>
          <p:nvPr/>
        </p:nvCxnSpPr>
        <p:spPr>
          <a:xfrm>
            <a:off x="4343400" y="3569168"/>
            <a:ext cx="432984" cy="926632"/>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467600" y="5465705"/>
            <a:ext cx="405216" cy="20695"/>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77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Infiltration</a:t>
            </a:r>
            <a:endParaRPr lang="en-US" dirty="0"/>
          </a:p>
        </p:txBody>
      </p:sp>
      <p:sp>
        <p:nvSpPr>
          <p:cNvPr id="3" name="Content Placeholder 2"/>
          <p:cNvSpPr>
            <a:spLocks noGrp="1"/>
          </p:cNvSpPr>
          <p:nvPr>
            <p:ph idx="1"/>
          </p:nvPr>
        </p:nvSpPr>
        <p:spPr>
          <a:xfrm>
            <a:off x="457200" y="1189991"/>
            <a:ext cx="8229600" cy="2620009"/>
          </a:xfrm>
        </p:spPr>
        <p:txBody>
          <a:bodyPr>
            <a:normAutofit/>
          </a:bodyPr>
          <a:lstStyle/>
          <a:p>
            <a:r>
              <a:rPr lang="en-US" dirty="0" smtClean="0"/>
              <a:t>Infiltration must proceed in several steps, since the target isn’t directly accessible.</a:t>
            </a:r>
          </a:p>
          <a:p>
            <a:pPr marL="651510" indent="-514350">
              <a:buFont typeface="+mj-lt"/>
              <a:buAutoNum type="arabicPeriod"/>
            </a:pPr>
            <a:r>
              <a:rPr lang="en-US" dirty="0" smtClean="0"/>
              <a:t>Send port 80 traffic to the web server inside the network; open up a shell on this host.</a:t>
            </a:r>
          </a:p>
          <a:p>
            <a:pPr marL="651510" indent="-514350">
              <a:buFont typeface="+mj-lt"/>
              <a:buAutoNum type="arabicPeriod"/>
            </a:pP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
        <p:nvSpPr>
          <p:cNvPr id="12" name="Content Placeholder 2"/>
          <p:cNvSpPr txBox="1">
            <a:spLocks/>
          </p:cNvSpPr>
          <p:nvPr/>
        </p:nvSpPr>
        <p:spPr>
          <a:xfrm>
            <a:off x="457200" y="3143852"/>
            <a:ext cx="4419600" cy="3649980"/>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651510" indent="-514350">
              <a:buFont typeface="+mj-lt"/>
              <a:buAutoNum type="arabicPeriod" startAt="2"/>
            </a:pPr>
            <a:r>
              <a:rPr lang="en-US" dirty="0" smtClean="0"/>
              <a:t>SSH connect to target host via port 22.  This requires either knowing the SSH username/password or exploiting a vulnerability.</a:t>
            </a:r>
          </a:p>
          <a:p>
            <a:pPr lvl="1"/>
            <a:r>
              <a:rPr lang="en-US" dirty="0" smtClean="0"/>
              <a:t>We’ll discuss these below.</a:t>
            </a:r>
          </a:p>
          <a:p>
            <a:pPr marL="137160" indent="0">
              <a:buNone/>
            </a:pPr>
            <a:endParaRPr lang="en-US" dirty="0" smtClean="0"/>
          </a:p>
        </p:txBody>
      </p:sp>
      <p:pic>
        <p:nvPicPr>
          <p:cNvPr id="2056" name="Picture 8" descr="http://rona.academy.usna.edu/~sy110/resources/diagram/conceptualHostV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895822"/>
            <a:ext cx="5311388" cy="407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483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Infiltration</a:t>
            </a:r>
            <a:endParaRPr lang="en-US" dirty="0"/>
          </a:p>
        </p:txBody>
      </p:sp>
      <p:sp>
        <p:nvSpPr>
          <p:cNvPr id="3" name="Content Placeholder 2"/>
          <p:cNvSpPr>
            <a:spLocks noGrp="1"/>
          </p:cNvSpPr>
          <p:nvPr>
            <p:ph idx="1"/>
          </p:nvPr>
        </p:nvSpPr>
        <p:spPr>
          <a:xfrm>
            <a:off x="457200" y="1189991"/>
            <a:ext cx="8229600" cy="2620009"/>
          </a:xfrm>
        </p:spPr>
        <p:txBody>
          <a:bodyPr>
            <a:normAutofit/>
          </a:bodyPr>
          <a:lstStyle/>
          <a:p>
            <a:pPr marL="651510" indent="-514350">
              <a:buFont typeface="+mj-lt"/>
              <a:buAutoNum type="arabicPeriod" startAt="3"/>
            </a:pPr>
            <a:r>
              <a:rPr lang="en-US" dirty="0" smtClean="0"/>
              <a:t>At this point, we have a shell on the target system. However, we can only access the file </a:t>
            </a:r>
            <a:r>
              <a:rPr lang="en-US" i="1" dirty="0" smtClean="0"/>
              <a:t>secret.txt</a:t>
            </a:r>
            <a:r>
              <a:rPr lang="en-US" dirty="0" smtClean="0"/>
              <a:t> if we are logged in as user </a:t>
            </a:r>
            <a:r>
              <a:rPr lang="en-US" i="1" dirty="0" err="1" smtClean="0"/>
              <a:t>timvic</a:t>
            </a:r>
            <a:r>
              <a:rPr lang="en-US" dirty="0" smtClean="0"/>
              <a:t> or the system administrator.</a:t>
            </a:r>
          </a:p>
          <a:p>
            <a:pPr marL="651510" indent="-514350">
              <a:buFont typeface="+mj-lt"/>
              <a:buAutoNum type="arabicPeriod" startAt="3"/>
            </a:pPr>
            <a:endParaRPr lang="en-US" dirty="0" smtClean="0"/>
          </a:p>
          <a:p>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pic>
        <p:nvPicPr>
          <p:cNvPr id="2056" name="Picture 8" descr="http://rona.academy.usna.edu/~sy110/resources/diagram/conceptualHostV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3364" y="2548350"/>
            <a:ext cx="5311388" cy="40782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57200" y="3143852"/>
            <a:ext cx="4419600" cy="364998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r>
              <a:rPr lang="en-US" dirty="0" smtClean="0"/>
              <a:t>Therefore, we need to </a:t>
            </a:r>
            <a:r>
              <a:rPr lang="en-US" i="1" dirty="0" smtClean="0"/>
              <a:t>escalate privileges</a:t>
            </a:r>
            <a:r>
              <a:rPr lang="en-US" dirty="0" smtClean="0"/>
              <a:t> so that we can access the file.</a:t>
            </a:r>
          </a:p>
          <a:p>
            <a:r>
              <a:rPr lang="en-US" dirty="0" smtClean="0"/>
              <a:t>In the diagram: a dot at a given location means we can execute commands at that location.</a:t>
            </a:r>
          </a:p>
          <a:p>
            <a:pPr marL="137160" indent="0">
              <a:buNone/>
            </a:pPr>
            <a:endParaRPr lang="en-US" dirty="0" smtClean="0"/>
          </a:p>
        </p:txBody>
      </p:sp>
    </p:spTree>
    <p:extLst>
      <p:ext uri="{BB962C8B-B14F-4D97-AF65-F5344CB8AC3E}">
        <p14:creationId xmlns:p14="http://schemas.microsoft.com/office/powerpoint/2010/main" val="540744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Looking for Vulnerabilities</a:t>
            </a:r>
            <a:endParaRPr lang="en-US" sz="3600" dirty="0"/>
          </a:p>
        </p:txBody>
      </p:sp>
      <p:sp>
        <p:nvSpPr>
          <p:cNvPr id="3" name="Content Placeholder 2"/>
          <p:cNvSpPr>
            <a:spLocks noGrp="1"/>
          </p:cNvSpPr>
          <p:nvPr>
            <p:ph idx="1"/>
          </p:nvPr>
        </p:nvSpPr>
        <p:spPr>
          <a:xfrm>
            <a:off x="457200" y="1066801"/>
            <a:ext cx="5410200" cy="5715000"/>
          </a:xfrm>
        </p:spPr>
        <p:txBody>
          <a:bodyPr>
            <a:normAutofit/>
          </a:bodyPr>
          <a:lstStyle/>
          <a:p>
            <a:r>
              <a:rPr lang="en-US" dirty="0" smtClean="0"/>
              <a:t>Recall that it is difficult to write a program that anticipates every code injection users might input—leaving it vulnerable to injection attacks.</a:t>
            </a:r>
          </a:p>
          <a:p>
            <a:r>
              <a:rPr lang="en-US" dirty="0" smtClean="0"/>
              <a:t>If network reconnaissance reveals what web server (and version number) is being used…</a:t>
            </a:r>
          </a:p>
          <a:p>
            <a:pPr lvl="1"/>
            <a:r>
              <a:rPr lang="en-US" dirty="0" smtClean="0"/>
              <a:t>We can grab our own version of that software and start looking for bugs.</a:t>
            </a:r>
          </a:p>
          <a:p>
            <a:pPr lvl="1"/>
            <a:endParaRPr lang="en-US" dirty="0" smtClean="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pic>
        <p:nvPicPr>
          <p:cNvPr id="4" name="Picture 3"/>
          <p:cNvPicPr>
            <a:picLocks noChangeAspect="1"/>
          </p:cNvPicPr>
          <p:nvPr/>
        </p:nvPicPr>
        <p:blipFill>
          <a:blip r:embed="rId3"/>
          <a:stretch>
            <a:fillRect/>
          </a:stretch>
        </p:blipFill>
        <p:spPr>
          <a:xfrm>
            <a:off x="5837322" y="3862809"/>
            <a:ext cx="3090431" cy="1701797"/>
          </a:xfrm>
          <a:prstGeom prst="rect">
            <a:avLst/>
          </a:prstGeom>
        </p:spPr>
      </p:pic>
      <p:pic>
        <p:nvPicPr>
          <p:cNvPr id="6" name="Picture 5"/>
          <p:cNvPicPr>
            <a:picLocks noChangeAspect="1"/>
          </p:cNvPicPr>
          <p:nvPr/>
        </p:nvPicPr>
        <p:blipFill>
          <a:blip r:embed="rId4"/>
          <a:stretch>
            <a:fillRect/>
          </a:stretch>
        </p:blipFill>
        <p:spPr>
          <a:xfrm>
            <a:off x="5837322" y="1295400"/>
            <a:ext cx="3090431" cy="2060287"/>
          </a:xfrm>
          <a:prstGeom prst="rect">
            <a:avLst/>
          </a:prstGeom>
        </p:spPr>
      </p:pic>
    </p:spTree>
    <p:extLst>
      <p:ext uri="{BB962C8B-B14F-4D97-AF65-F5344CB8AC3E}">
        <p14:creationId xmlns:p14="http://schemas.microsoft.com/office/powerpoint/2010/main" val="30629679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CS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CCSS</Template>
  <TotalTime>3300</TotalTime>
  <Words>1120</Words>
  <Application>Microsoft Office PowerPoint</Application>
  <PresentationFormat>On-screen Show (4:3)</PresentationFormat>
  <Paragraphs>128</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Book Antiqua</vt:lpstr>
      <vt:lpstr>Calibri</vt:lpstr>
      <vt:lpstr>Courier New</vt:lpstr>
      <vt:lpstr>Lucida Sans</vt:lpstr>
      <vt:lpstr>Wingdings</vt:lpstr>
      <vt:lpstr>Wingdings 2</vt:lpstr>
      <vt:lpstr>Wingdings 3</vt:lpstr>
      <vt:lpstr>CCSS</vt:lpstr>
      <vt:lpstr>1_Apex</vt:lpstr>
      <vt:lpstr>Cyber attack usna sY110</vt:lpstr>
      <vt:lpstr>What is a “Cyber Attack”</vt:lpstr>
      <vt:lpstr>Attacking Availability: Denial of Service Attacks</vt:lpstr>
      <vt:lpstr>Attacking Availability: Distributed Denial of Service Attacks</vt:lpstr>
      <vt:lpstr>Attacking Availability: Fork Bombs</vt:lpstr>
      <vt:lpstr>Infiltration</vt:lpstr>
      <vt:lpstr>Infiltration</vt:lpstr>
      <vt:lpstr>Infiltration</vt:lpstr>
      <vt:lpstr>Looking for Vulnerabilities</vt:lpstr>
      <vt:lpstr>Remote Code Execution: Buffer Overflow Attack</vt:lpstr>
      <vt:lpstr>Getting a Username/Password</vt:lpstr>
      <vt:lpstr>Getting a Username/Password</vt:lpstr>
      <vt:lpstr>Escalating Privileges</vt:lpstr>
      <vt:lpstr>Escalating Privileges</vt:lpstr>
      <vt:lpstr>Pivoting</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Scripting</dc:title>
  <dc:creator>Charles D. Spera</dc:creator>
  <cp:lastModifiedBy>Kiehl, Brian LCDR USN USNA Annapolis</cp:lastModifiedBy>
  <cp:revision>271</cp:revision>
  <cp:lastPrinted>2014-11-14T21:11:36Z</cp:lastPrinted>
  <dcterms:created xsi:type="dcterms:W3CDTF">2006-08-16T00:00:00Z</dcterms:created>
  <dcterms:modified xsi:type="dcterms:W3CDTF">2019-04-19T12:04:20Z</dcterms:modified>
</cp:coreProperties>
</file>