
<file path=[Content_Types].xml><?xml version="1.0" encoding="utf-8"?>
<Types xmlns="http://schemas.openxmlformats.org/package/2006/content-types">
  <Default ContentType="image/jpg" Extension="jpg"/>
  <Default ContentType="image/gif" Extension="gif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4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48" r:id="rId4"/>
    <p:sldMasterId id="2147483649" r:id="rId5"/>
    <p:sldMasterId id="2147483650" r:id="rId6"/>
    <p:sldMasterId id="2147483651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</p:sldIdLst>
  <p:sldSz cy="6858000" cx="9144000"/>
  <p:notesSz cx="6881800" cy="92964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6931995-6CB3-41FC-B7ED-870089D93F3E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9A4C1DB-DDE1-4DA9-8CBE-A12D5EB3C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73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D94DF-15D5-4519-ACAD-A42206BA29B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769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38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29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90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97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26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05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06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D94DF-15D5-4519-ACAD-A42206BA29B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152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10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30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D94DF-15D5-4519-ACAD-A42206BA29B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53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23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52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28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62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19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BDAF-2049-439B-AFBA-A95A801DE53D}" type="datetime1">
              <a:rPr lang="en-US" smtClean="0"/>
              <a:t>11/26/2018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 Defense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4004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D2FE-3689-4732-8216-9453C773D80C}" type="datetime1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 Defense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9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EECD-80BA-4320-8DDA-D6A0699C9FFE}" type="datetime1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 Defense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90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11/26/2018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64342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11/26/2018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044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11/26/2018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00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11/26/2018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461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11/26/2018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62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11/26/2018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49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11/26/2018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322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11/26/2018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19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E610-AB20-46E8-A971-1A3F558B4504}" type="datetime1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 Defense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97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11/26/2018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95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11/26/2018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720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11/26/2018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03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2E13-435E-4EC0-906C-A40D8AAB2181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11/26/2018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Computer Network Attack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79103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1B06B-715C-4CB0-AB28-72BF65D0F7BF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11/26/2018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Computer Network Attack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115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9B51-9312-4C80-AECA-357F367168E7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11/26/2018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Computer Network Attack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486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228E-9B8B-4091-914B-A0AAD74552FC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11/26/2018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Computer Network Attack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250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3B61-0D12-4FDC-A476-D4B8459E8555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11/26/2018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Computer Network Attack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15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A771-3E38-497B-88DC-CB046A51F8AA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11/26/2018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Computer Network Attack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375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7535-F1A4-4980-9F09-2BB69EE87E1F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11/26/2018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Computer Network Attack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70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0D9-538D-4199-A64C-B707D2724512}" type="datetime1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 Defense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97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F373E-E21D-48F1-97AC-0D20ECF795F6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11/26/2018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Computer Network Attack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5102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04E8-5BA8-4DE3-ACB3-4B56A6AB0CD1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11/26/2018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Computer Network Attack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7697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783-EA1A-4E09-9053-B4FD4355BB32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11/26/2018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Computer Network Attack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112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E9A10-3CFC-419D-91CE-D5E1C0F9E55B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11/26/2018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Computer Network Attack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2414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C7F8-062A-4EB7-82C7-47E5C5C63E5F}" type="datetime1">
              <a:rPr lang="en-US" smtClean="0"/>
              <a:t>11/26/2018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X.509 Certificates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306372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6D2E-86EB-4155-B3D4-857EA51EB778}" type="datetime1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X.509 Certificates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190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4289-C22E-40AD-93E8-462F1B1E6059}" type="datetime1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X.509 Certificates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96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50A4-A91D-4B67-9DEE-D0095F7B2574}" type="datetime1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X.509 Certificates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141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B06C-59F2-43D8-8BD1-FFCCAD2A50DB}" type="datetime1">
              <a:rPr lang="en-US" smtClean="0"/>
              <a:t>11/26/2018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X.509 Certificates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122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91EC-7758-4CB5-92A0-0F9899584668}" type="datetime1">
              <a:rPr lang="en-US" smtClean="0"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X.509 Certificates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9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4DE2-7DF0-445A-A479-36A7CD862B2F}" type="datetime1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 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323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7354-305E-43C8-BD93-EF491C41A5E8}" type="datetime1">
              <a:rPr lang="en-US" smtClean="0"/>
              <a:t>11/26/2018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X.509 Certificates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118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F771-2A90-4F07-A117-FB514970C0D2}" type="datetime1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X.509 Certificates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144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6D1E-F15A-4AA7-8B4A-D1A649E520AA}" type="datetime1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X.509 Certificates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478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ECD4-F22C-488D-BFE5-4A955FBA759C}" type="datetime1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X.509 Certificates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01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6539-B115-4F05-B268-17CC02E0BBC3}" type="datetime1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X.509 Certificates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84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53A3-5602-4D55-8386-E8CC64345FD7}" type="datetime1">
              <a:rPr lang="en-US" smtClean="0"/>
              <a:t>11/26/2018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 Defense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7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76E7-27CF-4344-AEB3-3A2DBE904D62}" type="datetime1">
              <a:rPr lang="en-US" smtClean="0"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 Defense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98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0E9E-C36D-4B21-B2A6-B9EC81B40AAA}" type="datetime1">
              <a:rPr lang="en-US" smtClean="0"/>
              <a:t>11/26/2018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 Defense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7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5B96-A52F-45E1-9B75-0E7733752AA3}" type="datetime1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 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7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B9C9-8FAA-4AE0-BA62-E67E52C1F8A7}" type="datetime1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 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39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431544A-D336-4736-80C7-F9ECCB52C54B}" type="datetime1">
              <a:rPr lang="en-US" smtClean="0"/>
              <a:t>11/26/2018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Computer Network Defense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418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11/26/2018</a:t>
            </a:fld>
            <a:endParaRPr lang="en-US">
              <a:solidFill>
                <a:prstClr val="white">
                  <a:shade val="50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>
                  <a:shade val="50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220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58E2685-3EE5-4168-B084-4C16AB8638B3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11/26/2018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Computer Network Attack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8271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2F860E5-0673-4182-A7D2-DA5372CE7672}" type="datetime1">
              <a:rPr lang="en-US" smtClean="0"/>
              <a:t>11/26/2018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X.509 Certificates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601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8lj45IL5J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296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Computer network defense</a:t>
            </a:r>
            <a:br>
              <a:rPr lang="en-US" dirty="0" smtClean="0"/>
            </a:br>
            <a:r>
              <a:rPr lang="en-US" sz="2400" dirty="0" err="1" smtClean="0">
                <a:solidFill>
                  <a:srgbClr val="002060"/>
                </a:solidFill>
              </a:rPr>
              <a:t>usna</a:t>
            </a:r>
            <a:r>
              <a:rPr lang="en-US" sz="2400" dirty="0" smtClean="0">
                <a:solidFill>
                  <a:srgbClr val="002060"/>
                </a:solidFill>
              </a:rPr>
              <a:t> sY110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5" name="Picture 4" descr="http://cdn3.ctovision.com/wp-content/uploads/2011/06/CN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2590800"/>
            <a:ext cx="4272290" cy="3197543"/>
          </a:xfrm>
          <a:prstGeom prst="rect">
            <a:avLst/>
          </a:prstGeom>
          <a:solidFill>
            <a:schemeClr val="tx1"/>
          </a:solidFill>
          <a:ex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248400" y="5870257"/>
            <a:ext cx="2667000" cy="762000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 err="1" smtClean="0">
                <a:ln w="6350">
                  <a:noFill/>
                </a:ln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Lucida Sans"/>
                <a:ea typeface="+mj-ea"/>
                <a:cs typeface="+mj-cs"/>
              </a:rPr>
              <a:t>Lcdr</a:t>
            </a:r>
            <a:r>
              <a:rPr kumimoji="0" lang="en-US" sz="20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Lucida Sans"/>
                <a:ea typeface="+mj-ea"/>
                <a:cs typeface="+mj-cs"/>
              </a:rPr>
              <a:t> Brian Kiehl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Lucida Sans"/>
                <a:ea typeface="+mj-ea"/>
                <a:cs typeface="+mj-cs"/>
              </a:rPr>
              <a:t>Leahy 101 | 410.293.0953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Lucida Sans"/>
                <a:ea typeface="+mj-ea"/>
                <a:cs typeface="+mj-cs"/>
              </a:rPr>
              <a:t>kiehl@usna.edu</a:t>
            </a:r>
            <a:endParaRPr kumimoji="0" lang="en-US" sz="1200" b="1" i="0" u="none" strike="noStrike" kern="1200" cap="all" spc="0" normalizeH="0" baseline="0" noProof="0" dirty="0">
              <a:ln w="6350">
                <a:noFill/>
              </a:ln>
              <a:solidFill>
                <a:srgbClr val="00206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Lucida Sans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1886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Defense Principle 3: Vigilance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63291"/>
            <a:ext cx="9144000" cy="272796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If a system administrator is vigilant</a:t>
            </a:r>
            <a:r>
              <a:rPr lang="en-US" dirty="0"/>
              <a:t>, </a:t>
            </a:r>
            <a:r>
              <a:rPr lang="en-US" dirty="0" smtClean="0"/>
              <a:t>they </a:t>
            </a:r>
            <a:r>
              <a:rPr lang="en-US" dirty="0"/>
              <a:t>may well recognize the intrusion and be able to kick the attackers off </a:t>
            </a:r>
            <a:r>
              <a:rPr lang="en-US" dirty="0" smtClean="0"/>
              <a:t>the system </a:t>
            </a:r>
            <a:r>
              <a:rPr lang="en-US" dirty="0"/>
              <a:t>before they get to the asset they were really out to attack. </a:t>
            </a:r>
            <a:endParaRPr lang="en-US" dirty="0" smtClean="0"/>
          </a:p>
          <a:p>
            <a:pPr lvl="1"/>
            <a:r>
              <a:rPr lang="en-US" dirty="0" smtClean="0"/>
              <a:t>Administrators </a:t>
            </a:r>
            <a:r>
              <a:rPr lang="en-US" dirty="0"/>
              <a:t>need to keep their eyes on these logs files in order to recognize that they're under attack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Programs </a:t>
            </a:r>
            <a:r>
              <a:rPr lang="en-US" dirty="0"/>
              <a:t>called </a:t>
            </a:r>
            <a:r>
              <a:rPr lang="en-US" i="1" dirty="0">
                <a:solidFill>
                  <a:srgbClr val="FFFF00"/>
                </a:solidFill>
              </a:rPr>
              <a:t>intrusion detection systems</a:t>
            </a:r>
            <a:r>
              <a:rPr lang="en-US" dirty="0">
                <a:solidFill>
                  <a:srgbClr val="FFFF00"/>
                </a:solidFill>
              </a:rPr>
              <a:t> </a:t>
            </a:r>
            <a:r>
              <a:rPr lang="en-US" dirty="0" smtClean="0">
                <a:solidFill>
                  <a:srgbClr val="FFFF00"/>
                </a:solidFill>
              </a:rPr>
              <a:t>(IDS) </a:t>
            </a:r>
            <a:r>
              <a:rPr lang="en-US" dirty="0" smtClean="0"/>
              <a:t>can </a:t>
            </a:r>
            <a:r>
              <a:rPr lang="en-US" dirty="0"/>
              <a:t>be used to help this effort by automatically combing log files looking for unusual activity and alarming administrators when it's found.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940" y="872706"/>
            <a:ext cx="6048120" cy="31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7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Cyber Security “Best Practices”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1170"/>
            <a:ext cx="5515498" cy="557683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Remove unnecessary accounts and privileges</a:t>
            </a:r>
          </a:p>
          <a:p>
            <a:pPr lvl="1"/>
            <a:r>
              <a:rPr lang="en-US" dirty="0" smtClean="0"/>
              <a:t>Every service and account represents a potential vulnerability.</a:t>
            </a:r>
          </a:p>
          <a:p>
            <a:pPr lvl="2"/>
            <a:r>
              <a:rPr lang="en-US" dirty="0" smtClean="0"/>
              <a:t>Example: Do you really need SSH on a DNS server?</a:t>
            </a:r>
          </a:p>
          <a:p>
            <a:r>
              <a:rPr lang="en-US" dirty="0" smtClean="0"/>
              <a:t>Minimize what programs will run with elevated privileges</a:t>
            </a:r>
          </a:p>
          <a:p>
            <a:pPr lvl="1"/>
            <a:r>
              <a:rPr lang="en-US" dirty="0" smtClean="0"/>
              <a:t>Any process that runs as Admin/root is a potential avenue by which an attacker that has gained </a:t>
            </a:r>
            <a:r>
              <a:rPr lang="en-US" i="1" dirty="0" smtClean="0"/>
              <a:t>unprivileged </a:t>
            </a:r>
            <a:r>
              <a:rPr lang="en-US" dirty="0" smtClean="0"/>
              <a:t>access can obtain </a:t>
            </a:r>
            <a:r>
              <a:rPr lang="en-US" i="1" dirty="0" smtClean="0"/>
              <a:t>privileged </a:t>
            </a:r>
            <a:r>
              <a:rPr lang="en-US" dirty="0" smtClean="0"/>
              <a:t>access.</a:t>
            </a:r>
          </a:p>
          <a:p>
            <a:r>
              <a:rPr lang="en-US" dirty="0" smtClean="0"/>
              <a:t>Monitor all logs</a:t>
            </a:r>
          </a:p>
          <a:p>
            <a:pPr lvl="1"/>
            <a:r>
              <a:rPr lang="en-US" dirty="0" smtClean="0"/>
              <a:t>Intrusion detection systems help, but humans are a part of this effort too</a:t>
            </a:r>
          </a:p>
          <a:p>
            <a:r>
              <a:rPr lang="en-US" dirty="0" smtClean="0"/>
              <a:t>Monitor outbound and inbound traffic closely</a:t>
            </a:r>
          </a:p>
          <a:p>
            <a:pPr lvl="1"/>
            <a:r>
              <a:rPr lang="en-US" dirty="0" smtClean="0"/>
              <a:t>Why would a sudden spike in outbound traffic be suspicious?  </a:t>
            </a:r>
          </a:p>
          <a:p>
            <a:pPr lvl="1"/>
            <a:r>
              <a:rPr lang="en-US" dirty="0" smtClean="0"/>
              <a:t>Inbound traffic?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shade val="50000"/>
                  </a:prstClr>
                </a:solidFill>
              </a:rPr>
              <a:t>Computer Network Defense</a:t>
            </a: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5498" y="1307494"/>
            <a:ext cx="3448398" cy="2294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5498" y="3774268"/>
            <a:ext cx="3448398" cy="237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1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Employ a Demilitarized Zone (DMZ)</a:t>
            </a:r>
            <a:br>
              <a:rPr lang="en-US" dirty="0" smtClean="0"/>
            </a:br>
            <a:r>
              <a:rPr lang="en-US" sz="1800" dirty="0" smtClean="0"/>
              <a:t>[aka: a “Perimeter Network”]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48721"/>
            <a:ext cx="9144000" cy="3778554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smtClean="0"/>
              <a:t>Placing a second firewall between a public-facing server (e.g. web server) and the internal network.</a:t>
            </a:r>
          </a:p>
          <a:p>
            <a:pPr lvl="1">
              <a:defRPr/>
            </a:pPr>
            <a:r>
              <a:rPr lang="en-US" dirty="0" smtClean="0"/>
              <a:t>DMZ servers are usually limited to only one service (easier to defend)</a:t>
            </a:r>
          </a:p>
          <a:p>
            <a:pPr>
              <a:defRPr/>
            </a:pPr>
            <a:r>
              <a:rPr lang="en-US" dirty="0" smtClean="0"/>
              <a:t>The inner firewall limits access from the DMZ to the internal network.</a:t>
            </a:r>
          </a:p>
          <a:p>
            <a:pPr lvl="1">
              <a:defRPr/>
            </a:pPr>
            <a:r>
              <a:rPr lang="en-US" dirty="0" smtClean="0"/>
              <a:t> Instead of allowing all services into the network directly from the internet, DMZ provides defense in depth.</a:t>
            </a:r>
          </a:p>
          <a:p>
            <a:pPr lvl="1">
              <a:defRPr/>
            </a:pPr>
            <a:r>
              <a:rPr lang="en-US" dirty="0" smtClean="0"/>
              <a:t>For example: the inner firewall may not allow SSH traffic (port 22) from the DMZ into the inner network.</a:t>
            </a:r>
          </a:p>
          <a:p>
            <a:pPr lvl="1">
              <a:defRPr/>
            </a:pPr>
            <a:r>
              <a:rPr lang="en-US" dirty="0" smtClean="0"/>
              <a:t>Inner firewalls have different usernames/passwords than external ones – making authentication attacks harder.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554" y="762000"/>
            <a:ext cx="7058891" cy="2317447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>
          <a:xfrm rot="5400000">
            <a:off x="4219874" y="1307736"/>
            <a:ext cx="516859" cy="1711392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14799" y="242185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DMZ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18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“Sandboxing”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876800" cy="470916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Many services run with elevated privileges</a:t>
            </a:r>
          </a:p>
          <a:p>
            <a:pPr lvl="1"/>
            <a:r>
              <a:rPr lang="en-US" dirty="0"/>
              <a:t>Hackers attempt to exploit these services to gain access with the service’s level of privilege</a:t>
            </a:r>
          </a:p>
          <a:p>
            <a:r>
              <a:rPr lang="en-US" dirty="0" smtClean="0"/>
              <a:t>Sandboxing</a:t>
            </a:r>
          </a:p>
          <a:p>
            <a:pPr lvl="1"/>
            <a:r>
              <a:rPr lang="en-US" dirty="0" smtClean="0"/>
              <a:t>The Operating System (OS) only grants to a service enough access to the file system as is minimally needed.</a:t>
            </a:r>
          </a:p>
          <a:p>
            <a:pPr lvl="1"/>
            <a:r>
              <a:rPr lang="en-US" dirty="0" smtClean="0"/>
              <a:t>This reduced “view” of the file system is itself actually a separate copy of the file system, so that any problems that might occur has limited damage.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 Defense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0" name="Picture 2" descr="http://2.bp.blogspot.com/-1eSa8lOClho/TdTI57fsZlI/AAAAAAAAAEc/qt8qjXlMiXQ/s1600/ssSandbox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27" b="8094"/>
          <a:stretch/>
        </p:blipFill>
        <p:spPr bwMode="auto">
          <a:xfrm>
            <a:off x="4867275" y="3962400"/>
            <a:ext cx="404812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orangebusiness.typepad.fr/.a/6a00e55130ea838833010536e0c935970b-800w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500" y="1004888"/>
            <a:ext cx="42291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51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3999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Defending against Specific</a:t>
            </a:r>
            <a:br>
              <a:rPr lang="en-US" dirty="0" smtClean="0"/>
            </a:br>
            <a:r>
              <a:rPr lang="en-US" dirty="0" smtClean="0"/>
              <a:t>Types of Attacks</a:t>
            </a:r>
            <a:endParaRPr lang="en-US" dirty="0"/>
          </a:p>
        </p:txBody>
      </p:sp>
      <p:sp>
        <p:nvSpPr>
          <p:cNvPr id="6" name="AutoShape 2" descr="view-source:http://rona.cs.usna.edu/~wcbrown/si110/lec/l36/img/dmz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view-source:http://rona.cs.usna.edu/~wcbrown/si110/lec/l36/img/dmz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286000"/>
            <a:ext cx="71437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4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Defending against DDoS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5638800" cy="5562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If you can identify the source IP Addresses, you can try to block them (firewall)</a:t>
            </a:r>
          </a:p>
          <a:p>
            <a:pPr lvl="1">
              <a:defRPr/>
            </a:pPr>
            <a:r>
              <a:rPr lang="en-US" dirty="0" smtClean="0"/>
              <a:t>Difficult because so many bots.</a:t>
            </a:r>
          </a:p>
          <a:p>
            <a:pPr>
              <a:defRPr/>
            </a:pPr>
            <a:r>
              <a:rPr lang="en-US" dirty="0" smtClean="0"/>
              <a:t>Have more servers in more locations.</a:t>
            </a:r>
          </a:p>
          <a:p>
            <a:pPr lvl="1">
              <a:defRPr/>
            </a:pPr>
            <a:r>
              <a:rPr lang="en-US" dirty="0" smtClean="0"/>
              <a:t>Cloud providers will let you host your applications on virtual servers.</a:t>
            </a:r>
          </a:p>
          <a:p>
            <a:pPr lvl="1">
              <a:defRPr/>
            </a:pPr>
            <a:r>
              <a:rPr lang="en-US" dirty="0" smtClean="0"/>
              <a:t>During an attack, traffic can be redirected as needed.</a:t>
            </a:r>
          </a:p>
          <a:p>
            <a:pPr>
              <a:defRPr/>
            </a:pPr>
            <a:r>
              <a:rPr lang="en-US" dirty="0" smtClean="0"/>
              <a:t>All else fails: kill service (or Port) experiencing the uptick in traffic.</a:t>
            </a:r>
          </a:p>
          <a:p>
            <a:pPr marL="136525" indent="0"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 Defense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215" y="3808629"/>
            <a:ext cx="3489960" cy="23635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215" y="1236562"/>
            <a:ext cx="3489960" cy="250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8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/>
              <a:t>Defending against Remote Exploitation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5638800" cy="5562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In the Attack Lab, you attacked the webserver by exploiting a bug in the software that was running. How?</a:t>
            </a:r>
          </a:p>
          <a:p>
            <a:pPr lvl="1">
              <a:defRPr/>
            </a:pPr>
            <a:r>
              <a:rPr lang="en-US" dirty="0" smtClean="0"/>
              <a:t>The software was not up-to-date.</a:t>
            </a:r>
          </a:p>
          <a:p>
            <a:pPr>
              <a:defRPr/>
            </a:pPr>
            <a:r>
              <a:rPr lang="en-US" dirty="0" smtClean="0"/>
              <a:t>Defend by </a:t>
            </a:r>
            <a:r>
              <a:rPr lang="en-US" dirty="0" smtClean="0">
                <a:solidFill>
                  <a:srgbClr val="FFFF00"/>
                </a:solidFill>
              </a:rPr>
              <a:t>keeping your software patched </a:t>
            </a:r>
            <a:r>
              <a:rPr lang="en-US" dirty="0" smtClean="0"/>
              <a:t>to the most recent revision.</a:t>
            </a:r>
          </a:p>
          <a:p>
            <a:pPr>
              <a:defRPr/>
            </a:pPr>
            <a:r>
              <a:rPr lang="en-US" dirty="0" smtClean="0"/>
              <a:t>Disable unnecessary services.</a:t>
            </a:r>
          </a:p>
          <a:p>
            <a:pPr>
              <a:defRPr/>
            </a:pPr>
            <a:r>
              <a:rPr lang="en-US" dirty="0" smtClean="0"/>
              <a:t>Employ a perimeter firewall and DMZ</a:t>
            </a:r>
          </a:p>
          <a:p>
            <a:pPr marL="136525" indent="0"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 Defense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803"/>
          <a:stretch/>
        </p:blipFill>
        <p:spPr>
          <a:xfrm>
            <a:off x="5665940" y="1219200"/>
            <a:ext cx="3389954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571" y="3886200"/>
            <a:ext cx="3380256" cy="166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1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/>
              <a:t>Defending against Password Guessing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5105400" cy="55626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In the Attack Lab, you were able to gain access to some target hosts using a guessed username/password.</a:t>
            </a:r>
          </a:p>
          <a:p>
            <a:pPr>
              <a:defRPr/>
            </a:pPr>
            <a:r>
              <a:rPr lang="en-US" dirty="0" smtClean="0"/>
              <a:t>Limit the information you make publicly available.</a:t>
            </a:r>
          </a:p>
          <a:p>
            <a:pPr>
              <a:defRPr/>
            </a:pPr>
            <a:r>
              <a:rPr lang="en-US" dirty="0" smtClean="0"/>
              <a:t>Use strong passwords:</a:t>
            </a:r>
          </a:p>
          <a:p>
            <a:pPr lvl="1">
              <a:defRPr/>
            </a:pPr>
            <a:r>
              <a:rPr lang="en-US" dirty="0" smtClean="0"/>
              <a:t>Long</a:t>
            </a:r>
          </a:p>
          <a:p>
            <a:pPr lvl="1">
              <a:defRPr/>
            </a:pPr>
            <a:r>
              <a:rPr lang="en-US" dirty="0" smtClean="0"/>
              <a:t>Large character set</a:t>
            </a:r>
          </a:p>
          <a:p>
            <a:pPr lvl="1">
              <a:defRPr/>
            </a:pPr>
            <a:r>
              <a:rPr lang="en-US" dirty="0" smtClean="0"/>
              <a:t>Unusual</a:t>
            </a:r>
          </a:p>
          <a:p>
            <a:pPr lvl="1">
              <a:defRPr/>
            </a:pPr>
            <a:r>
              <a:rPr lang="en-US" dirty="0" smtClean="0"/>
              <a:t>Not based on personal information or dictionary words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 Defense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1321725"/>
            <a:ext cx="3706386" cy="27384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91200" y="4060162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Password: </a:t>
            </a:r>
            <a:r>
              <a:rPr lang="en-US" dirty="0" err="1" smtClean="0"/>
              <a:t>ILoveFootball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4545415"/>
            <a:ext cx="2676525" cy="223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“Zero days”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19800"/>
            <a:ext cx="914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www.youtube.com/watch?v=C8lj45IL5J4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404" y="1295400"/>
            <a:ext cx="8372117" cy="440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9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2"/>
          <p:cNvSpPr/>
          <p:nvPr/>
        </p:nvSpPr>
        <p:spPr>
          <a:xfrm>
            <a:off x="-1524000" y="1"/>
            <a:ext cx="12192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2133600" y="2201362"/>
            <a:ext cx="4876800" cy="708527"/>
          </a:xfrm>
          <a:prstGeom prst="rect">
            <a:avLst/>
          </a:prstGeom>
          <a:solidFill>
            <a:srgbClr val="333399"/>
          </a:solidFill>
          <a:ln w="76200">
            <a:solidFill>
              <a:srgbClr val="FFFF00"/>
            </a:solidFill>
          </a:ln>
        </p:spPr>
        <p:txBody>
          <a:bodyPr vert="horz" wrap="square" lIns="0" tIns="31115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2027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What Does Successful Defense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584960"/>
          </a:xfrm>
        </p:spPr>
        <p:txBody>
          <a:bodyPr/>
          <a:lstStyle/>
          <a:p>
            <a:r>
              <a:rPr lang="en-US" dirty="0" smtClean="0"/>
              <a:t>All authorized use is allowed</a:t>
            </a:r>
          </a:p>
          <a:p>
            <a:r>
              <a:rPr lang="en-US" dirty="0" smtClean="0"/>
              <a:t>All unauthorized use is denied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 Defense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1471612"/>
            <a:ext cx="7239000" cy="39147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38900" y="5559495"/>
            <a:ext cx="17526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Pretty simple, right?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237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612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Defense is Harder than Offense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458200" cy="2024062"/>
          </a:xfrm>
        </p:spPr>
        <p:txBody>
          <a:bodyPr rtlCol="0">
            <a:normAutofit lnSpcReduction="10000"/>
          </a:bodyPr>
          <a:lstStyle/>
          <a:p>
            <a:pPr marL="59436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sz="2400" dirty="0" smtClean="0"/>
              <a:t>An attacker only has to find one vulnerability to exploit in order to start an attack.</a:t>
            </a:r>
          </a:p>
          <a:p>
            <a:pPr marL="59436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sz="2400" dirty="0" smtClean="0"/>
              <a:t>A defender must guard against an attack on any and every service or user.</a:t>
            </a:r>
          </a:p>
          <a:p>
            <a:pPr marL="59436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sz="2400" dirty="0" smtClean="0"/>
              <a:t>Defender’s goal: </a:t>
            </a:r>
            <a:r>
              <a:rPr lang="en-US" sz="2400" i="1" dirty="0" smtClean="0"/>
              <a:t>reduce risk </a:t>
            </a:r>
            <a:r>
              <a:rPr lang="en-US" sz="2400" dirty="0" smtClean="0"/>
              <a:t>and </a:t>
            </a:r>
            <a:r>
              <a:rPr lang="en-US" sz="2400" i="1" dirty="0" smtClean="0"/>
              <a:t>mitigate impact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710750"/>
            <a:ext cx="7239000" cy="407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6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58" name="Shape 23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Google Shape;23559;p1"/>
          <p:cNvSpPr txBox="1"/>
          <p:nvPr>
            <p:ph type="ctrTitle"/>
          </p:nvPr>
        </p:nvSpPr>
        <p:spPr>
          <a:xfrm>
            <a:off x="381000" y="28575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3600"/>
              <a:buFont typeface="Lucida Sans"/>
              <a:buNone/>
            </a:pPr>
            <a:r>
              <a:rPr lang="en-US" sz="3600"/>
              <a:t>DEFENDING YOUR NETWORK</a:t>
            </a:r>
            <a:endParaRPr sz="1800">
              <a:solidFill>
                <a:srgbClr val="002060"/>
              </a:solidFill>
            </a:endParaRPr>
          </a:p>
        </p:txBody>
      </p:sp>
      <p:sp>
        <p:nvSpPr>
          <p:cNvPr id="23560" name="Google Shape;23560;p1"/>
          <p:cNvSpPr txBox="1"/>
          <p:nvPr/>
        </p:nvSpPr>
        <p:spPr>
          <a:xfrm>
            <a:off x="38100" y="6031700"/>
            <a:ext cx="91440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https://youtu.be/zqtS9xyl0f4?t=37</a:t>
            </a:r>
            <a:endParaRPr/>
          </a:p>
        </p:txBody>
      </p:sp>
      <p:pic>
        <p:nvPicPr>
          <p:cNvPr id="23561" name="Google Shape;23561;p1"/>
          <p:cNvPicPr preferRelativeResize="0"/>
          <p:nvPr/>
        </p:nvPicPr>
        <p:blipFill rotWithShape="1">
          <a:blip r:embed="rId3">
            <a:alphaModFix/>
          </a:blip>
          <a:srcRect b="10490" l="8955" r="43284" t="12206"/>
          <a:stretch/>
        </p:blipFill>
        <p:spPr>
          <a:xfrm>
            <a:off x="685800" y="1371600"/>
            <a:ext cx="7848601" cy="4660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1640"/>
            <a:ext cx="4800600" cy="4709160"/>
          </a:xfrm>
        </p:spPr>
        <p:txBody>
          <a:bodyPr>
            <a:normAutofit/>
          </a:bodyPr>
          <a:lstStyle/>
          <a:p>
            <a:r>
              <a:rPr lang="en-US" sz="2100" dirty="0" smtClean="0"/>
              <a:t>Zero Day </a:t>
            </a:r>
            <a:r>
              <a:rPr lang="en-US" sz="2100" dirty="0"/>
              <a:t>attacks occurs on or before the first or "</a:t>
            </a:r>
            <a:r>
              <a:rPr lang="en-US" sz="2100" dirty="0" smtClean="0"/>
              <a:t>zeroth” day </a:t>
            </a:r>
            <a:r>
              <a:rPr lang="en-US" sz="2100" dirty="0"/>
              <a:t>of developer awareness, meaning the developer has not had any opportunity to distribute a security fix to users of the </a:t>
            </a:r>
            <a:r>
              <a:rPr lang="en-US" sz="2100" dirty="0" smtClean="0"/>
              <a:t>software.</a:t>
            </a:r>
          </a:p>
          <a:p>
            <a:r>
              <a:rPr lang="en-US" sz="2100" dirty="0" smtClean="0"/>
              <a:t>Very difficult to defend against since everything about them is unknown to the defender</a:t>
            </a:r>
          </a:p>
          <a:p>
            <a:r>
              <a:rPr lang="en-US" sz="2100" dirty="0"/>
              <a:t>A hardened system is one which all unnecessary services (ports) are disabled, and all patches and updates have been installed</a:t>
            </a:r>
            <a:r>
              <a:rPr lang="en-US" sz="2100" dirty="0" smtClean="0"/>
              <a:t>.</a:t>
            </a:r>
            <a:endParaRPr lang="en-US" sz="2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 Defense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Zero Day Attacks</a:t>
            </a:r>
            <a:br>
              <a:rPr lang="en-US" dirty="0" smtClean="0"/>
            </a:br>
            <a:r>
              <a:rPr lang="en-US" dirty="0" smtClean="0"/>
              <a:t>and Hardened Systems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0654" y="1723505"/>
            <a:ext cx="4067695" cy="37839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67101" y="5519876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How many days to defend against this attack?  Zero!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1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562600" cy="55626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Near-impossible </a:t>
            </a:r>
            <a:r>
              <a:rPr lang="en-US" dirty="0"/>
              <a:t>to fully achieve both </a:t>
            </a:r>
            <a:r>
              <a:rPr lang="en-US" dirty="0" smtClean="0"/>
              <a:t>goals</a:t>
            </a:r>
          </a:p>
          <a:p>
            <a:pPr lvl="1">
              <a:defRPr/>
            </a:pPr>
            <a:r>
              <a:rPr lang="en-US" dirty="0"/>
              <a:t>Most secure system is the one not connected to the network</a:t>
            </a:r>
          </a:p>
          <a:p>
            <a:pPr lvl="2">
              <a:defRPr/>
            </a:pPr>
            <a:r>
              <a:rPr lang="en-US" dirty="0"/>
              <a:t>May still be </a:t>
            </a:r>
            <a:r>
              <a:rPr lang="en-US" dirty="0" smtClean="0"/>
              <a:t>vulnerable, but what </a:t>
            </a:r>
            <a:r>
              <a:rPr lang="en-US" dirty="0"/>
              <a:t>does this do to system availability?</a:t>
            </a:r>
          </a:p>
          <a:p>
            <a:pPr lvl="1">
              <a:defRPr/>
            </a:pPr>
            <a:r>
              <a:rPr lang="en-US" dirty="0" smtClean="0"/>
              <a:t>Cannot </a:t>
            </a:r>
            <a:r>
              <a:rPr lang="en-US" dirty="0"/>
              <a:t>defend against every </a:t>
            </a:r>
            <a:r>
              <a:rPr lang="en-US" dirty="0" smtClean="0"/>
              <a:t>attack: Zero-day exploits</a:t>
            </a:r>
          </a:p>
          <a:p>
            <a:pPr lvl="1">
              <a:defRPr/>
            </a:pPr>
            <a:r>
              <a:rPr lang="en-US" dirty="0" smtClean="0"/>
              <a:t>Some defensive measures may block legitimate traffic</a:t>
            </a:r>
          </a:p>
          <a:p>
            <a:pPr>
              <a:defRPr/>
            </a:pPr>
            <a:r>
              <a:rPr lang="en-US" dirty="0" smtClean="0"/>
              <a:t>Must </a:t>
            </a:r>
            <a:r>
              <a:rPr lang="en-US" dirty="0"/>
              <a:t>balance </a:t>
            </a:r>
            <a:r>
              <a:rPr lang="en-US" dirty="0" smtClean="0"/>
              <a:t>system usability </a:t>
            </a:r>
            <a:r>
              <a:rPr lang="en-US" dirty="0"/>
              <a:t>and security</a:t>
            </a: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Better goals:</a:t>
            </a:r>
            <a:r>
              <a:rPr lang="en-US" dirty="0" smtClean="0"/>
              <a:t> minimize </a:t>
            </a:r>
            <a:r>
              <a:rPr lang="en-US" dirty="0"/>
              <a:t>risk of operating in a networked </a:t>
            </a:r>
            <a:r>
              <a:rPr lang="en-US" dirty="0" smtClean="0"/>
              <a:t>environment</a:t>
            </a:r>
          </a:p>
          <a:p>
            <a:pPr lvl="1">
              <a:defRPr/>
            </a:pPr>
            <a:r>
              <a:rPr lang="en-US" dirty="0" smtClean="0"/>
              <a:t>Requires robust defense and IA strategies</a:t>
            </a:r>
          </a:p>
          <a:p>
            <a:pPr lvl="2">
              <a:defRPr/>
            </a:pPr>
            <a:r>
              <a:rPr lang="en-US" dirty="0" smtClean="0">
                <a:solidFill>
                  <a:srgbClr val="FFFF00"/>
                </a:solidFill>
              </a:rPr>
              <a:t>Defend what we can</a:t>
            </a:r>
          </a:p>
          <a:p>
            <a:pPr lvl="2">
              <a:defRPr/>
            </a:pPr>
            <a:r>
              <a:rPr lang="en-US" dirty="0" smtClean="0">
                <a:solidFill>
                  <a:srgbClr val="FFFF00"/>
                </a:solidFill>
              </a:rPr>
              <a:t>Recover from attack / intrusion quickly</a:t>
            </a:r>
          </a:p>
          <a:p>
            <a:pPr marL="136525" indent="0"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 Defense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2245" y="1996052"/>
            <a:ext cx="2694174" cy="449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6304163" y="1143000"/>
            <a:ext cx="2525619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Unrealistic Goals:</a:t>
            </a:r>
          </a:p>
          <a:p>
            <a:r>
              <a:rPr lang="en-US" sz="1400" dirty="0" smtClean="0"/>
              <a:t>All authorized use allowed</a:t>
            </a:r>
          </a:p>
          <a:p>
            <a:r>
              <a:rPr lang="en-US" sz="1400" dirty="0" smtClean="0"/>
              <a:t>All unauthorized use denied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1666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Defense Principle 1: Least Privilege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81400"/>
            <a:ext cx="9144000" cy="3505200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Give </a:t>
            </a:r>
            <a:r>
              <a:rPr lang="en-US" dirty="0"/>
              <a:t>users and programs the privileges they need, and no more</a:t>
            </a:r>
            <a:r>
              <a:rPr lang="en-US" dirty="0" smtClean="0"/>
              <a:t>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/>
              <a:t>your network only </a:t>
            </a:r>
            <a:r>
              <a:rPr lang="en-US" i="1" dirty="0"/>
              <a:t>needs</a:t>
            </a:r>
            <a:r>
              <a:rPr lang="en-US" dirty="0"/>
              <a:t> to provide web and name-resolution services to users/hosts outside your network, then </a:t>
            </a:r>
            <a:r>
              <a:rPr lang="en-US" dirty="0" smtClean="0"/>
              <a:t>employ </a:t>
            </a:r>
            <a:r>
              <a:rPr lang="en-US" dirty="0"/>
              <a:t>a firewall that blocks inbound connections to ports other than 80 </a:t>
            </a:r>
            <a:r>
              <a:rPr lang="en-US" dirty="0" smtClean="0"/>
              <a:t>(HTTP) and 53 (DNS). 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a file or collection of files is only needed by a specific user or by a particular network service, then that file or those files should only be accessible to the user that needs them, or to the server processes that need them. </a:t>
            </a:r>
            <a:endParaRPr lang="en-US" dirty="0" smtClean="0"/>
          </a:p>
          <a:p>
            <a:r>
              <a:rPr lang="en-US" dirty="0" smtClean="0"/>
              <a:t>Operating </a:t>
            </a:r>
            <a:r>
              <a:rPr lang="en-US" dirty="0"/>
              <a:t>system file permissions </a:t>
            </a:r>
            <a:r>
              <a:rPr lang="en-US" dirty="0" smtClean="0"/>
              <a:t>limit </a:t>
            </a:r>
            <a:r>
              <a:rPr lang="en-US" dirty="0"/>
              <a:t>access like </a:t>
            </a:r>
            <a:r>
              <a:rPr lang="en-US" dirty="0" smtClean="0"/>
              <a:t>this, but this </a:t>
            </a:r>
            <a:r>
              <a:rPr lang="en-US" dirty="0"/>
              <a:t>principle should also guide decisions on what information goes on network </a:t>
            </a:r>
            <a:r>
              <a:rPr lang="en-US" dirty="0" smtClean="0"/>
              <a:t>drives and shared drives</a:t>
            </a:r>
            <a:r>
              <a:rPr lang="en-US" dirty="0"/>
              <a:t>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29" y="972589"/>
            <a:ext cx="4055171" cy="21336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4429" y="1264876"/>
            <a:ext cx="1344689" cy="2133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8747" y="990600"/>
            <a:ext cx="3200400" cy="220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9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544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Maginot Line</a:t>
            </a:r>
            <a:endParaRPr lang="en-US" dirty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5791200"/>
            <a:ext cx="8229600" cy="746760"/>
          </a:xfrm>
        </p:spPr>
        <p:txBody>
          <a:bodyPr/>
          <a:lstStyle/>
          <a:p>
            <a:r>
              <a:rPr lang="en-US" dirty="0" smtClean="0"/>
              <a:t>Why was this a poor means of defense?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 Defense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24" y="1919288"/>
            <a:ext cx="3819678" cy="3719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202" y="2667000"/>
            <a:ext cx="4430096" cy="29529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3750" y="1046279"/>
            <a:ext cx="3429000" cy="176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9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Defense Principle </a:t>
            </a:r>
            <a:r>
              <a:rPr lang="en-US" dirty="0" smtClean="0"/>
              <a:t>2:</a:t>
            </a:r>
            <a:br>
              <a:rPr lang="en-US" dirty="0" smtClean="0"/>
            </a:br>
            <a:r>
              <a:rPr lang="en-US" dirty="0" smtClean="0"/>
              <a:t>Defense in Depth</a:t>
            </a:r>
            <a:endParaRPr lang="en-US" dirty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layers of defense are placed throughout an information system</a:t>
            </a:r>
          </a:p>
          <a:p>
            <a:r>
              <a:rPr lang="en-US" dirty="0" smtClean="0"/>
              <a:t>Addresses security vulnerabilities in personnel, technology, and operations</a:t>
            </a:r>
          </a:p>
          <a:p>
            <a:pPr lvl="1"/>
            <a:r>
              <a:rPr lang="en-US" dirty="0" smtClean="0"/>
              <a:t>Protection mechanisms cover weaknesses / vulnerabilities of other mechanisms in use</a:t>
            </a:r>
          </a:p>
          <a:p>
            <a:r>
              <a:rPr lang="en-US" dirty="0" smtClean="0"/>
              <a:t>Delay success of attack</a:t>
            </a:r>
          </a:p>
          <a:p>
            <a:pPr lvl="1"/>
            <a:r>
              <a:rPr lang="en-US" dirty="0" smtClean="0"/>
              <a:t>Provide time to detect and respond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 Defense</a:t>
            </a:r>
            <a:endParaRPr lang="en-US"/>
          </a:p>
        </p:txBody>
      </p:sp>
      <p:pic>
        <p:nvPicPr>
          <p:cNvPr id="23556" name="Picture 2" descr="C:\Users\Charles.Spera\Desktop\Di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4419600"/>
            <a:ext cx="2259013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4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CSS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CSS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CCSS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